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0"/>
  </p:notesMasterIdLst>
  <p:handoutMasterIdLst>
    <p:handoutMasterId r:id="rId131"/>
  </p:handoutMasterIdLst>
  <p:sldIdLst>
    <p:sldId id="596" r:id="rId2"/>
    <p:sldId id="606" r:id="rId3"/>
    <p:sldId id="608" r:id="rId4"/>
    <p:sldId id="598" r:id="rId5"/>
    <p:sldId id="541" r:id="rId6"/>
    <p:sldId id="583" r:id="rId7"/>
    <p:sldId id="584" r:id="rId8"/>
    <p:sldId id="677" r:id="rId9"/>
    <p:sldId id="603" r:id="rId10"/>
    <p:sldId id="811" r:id="rId11"/>
    <p:sldId id="605" r:id="rId12"/>
    <p:sldId id="664" r:id="rId13"/>
    <p:sldId id="614" r:id="rId14"/>
    <p:sldId id="615" r:id="rId15"/>
    <p:sldId id="618" r:id="rId16"/>
    <p:sldId id="652" r:id="rId17"/>
    <p:sldId id="599" r:id="rId18"/>
    <p:sldId id="620" r:id="rId19"/>
    <p:sldId id="619" r:id="rId20"/>
    <p:sldId id="543" r:id="rId21"/>
    <p:sldId id="678" r:id="rId22"/>
    <p:sldId id="545" r:id="rId23"/>
    <p:sldId id="655" r:id="rId24"/>
    <p:sldId id="679" r:id="rId25"/>
    <p:sldId id="622" r:id="rId26"/>
    <p:sldId id="624" r:id="rId27"/>
    <p:sldId id="623" r:id="rId28"/>
    <p:sldId id="810" r:id="rId29"/>
    <p:sldId id="600" r:id="rId30"/>
    <p:sldId id="807" r:id="rId31"/>
    <p:sldId id="627" r:id="rId32"/>
    <p:sldId id="658" r:id="rId33"/>
    <p:sldId id="660" r:id="rId34"/>
    <p:sldId id="661" r:id="rId35"/>
    <p:sldId id="662" r:id="rId36"/>
    <p:sldId id="634" r:id="rId37"/>
    <p:sldId id="663" r:id="rId38"/>
    <p:sldId id="808" r:id="rId39"/>
    <p:sldId id="670" r:id="rId40"/>
    <p:sldId id="635" r:id="rId41"/>
    <p:sldId id="667" r:id="rId42"/>
    <p:sldId id="649" r:id="rId43"/>
    <p:sldId id="672" r:id="rId44"/>
    <p:sldId id="636" r:id="rId45"/>
    <p:sldId id="671" r:id="rId46"/>
    <p:sldId id="809" r:id="rId47"/>
    <p:sldId id="551" r:id="rId48"/>
    <p:sldId id="637" r:id="rId49"/>
    <p:sldId id="632" r:id="rId50"/>
    <p:sldId id="674" r:id="rId51"/>
    <p:sldId id="673" r:id="rId52"/>
    <p:sldId id="601" r:id="rId53"/>
    <p:sldId id="587" r:id="rId54"/>
    <p:sldId id="638" r:id="rId55"/>
    <p:sldId id="588" r:id="rId56"/>
    <p:sldId id="640" r:id="rId57"/>
    <p:sldId id="639" r:id="rId58"/>
    <p:sldId id="641" r:id="rId59"/>
    <p:sldId id="577" r:id="rId60"/>
    <p:sldId id="675" r:id="rId61"/>
    <p:sldId id="676" r:id="rId62"/>
    <p:sldId id="681" r:id="rId63"/>
    <p:sldId id="682" r:id="rId64"/>
    <p:sldId id="683" r:id="rId65"/>
    <p:sldId id="684" r:id="rId66"/>
    <p:sldId id="685" r:id="rId67"/>
    <p:sldId id="735" r:id="rId68"/>
    <p:sldId id="687" r:id="rId69"/>
    <p:sldId id="688" r:id="rId70"/>
    <p:sldId id="692" r:id="rId71"/>
    <p:sldId id="689" r:id="rId72"/>
    <p:sldId id="691" r:id="rId73"/>
    <p:sldId id="797" r:id="rId74"/>
    <p:sldId id="693" r:id="rId75"/>
    <p:sldId id="696" r:id="rId76"/>
    <p:sldId id="697" r:id="rId77"/>
    <p:sldId id="698" r:id="rId78"/>
    <p:sldId id="736" r:id="rId79"/>
    <p:sldId id="700" r:id="rId80"/>
    <p:sldId id="701" r:id="rId81"/>
    <p:sldId id="702" r:id="rId82"/>
    <p:sldId id="703" r:id="rId83"/>
    <p:sldId id="705" r:id="rId84"/>
    <p:sldId id="733" r:id="rId85"/>
    <p:sldId id="706" r:id="rId86"/>
    <p:sldId id="707" r:id="rId87"/>
    <p:sldId id="708" r:id="rId88"/>
    <p:sldId id="709" r:id="rId89"/>
    <p:sldId id="710" r:id="rId90"/>
    <p:sldId id="711" r:id="rId91"/>
    <p:sldId id="712" r:id="rId92"/>
    <p:sldId id="791" r:id="rId93"/>
    <p:sldId id="738" r:id="rId94"/>
    <p:sldId id="739" r:id="rId95"/>
    <p:sldId id="769" r:id="rId96"/>
    <p:sldId id="771" r:id="rId97"/>
    <p:sldId id="773" r:id="rId98"/>
    <p:sldId id="775" r:id="rId99"/>
    <p:sldId id="776" r:id="rId100"/>
    <p:sldId id="790" r:id="rId101"/>
    <p:sldId id="799" r:id="rId102"/>
    <p:sldId id="716" r:id="rId103"/>
    <p:sldId id="717" r:id="rId104"/>
    <p:sldId id="718" r:id="rId105"/>
    <p:sldId id="719" r:id="rId106"/>
    <p:sldId id="721" r:id="rId107"/>
    <p:sldId id="722" r:id="rId108"/>
    <p:sldId id="723" r:id="rId109"/>
    <p:sldId id="792" r:id="rId110"/>
    <p:sldId id="798" r:id="rId111"/>
    <p:sldId id="793" r:id="rId112"/>
    <p:sldId id="794" r:id="rId113"/>
    <p:sldId id="795" r:id="rId114"/>
    <p:sldId id="796" r:id="rId115"/>
    <p:sldId id="800" r:id="rId116"/>
    <p:sldId id="784" r:id="rId117"/>
    <p:sldId id="803" r:id="rId118"/>
    <p:sldId id="761" r:id="rId119"/>
    <p:sldId id="805" r:id="rId120"/>
    <p:sldId id="806" r:id="rId121"/>
    <p:sldId id="725" r:id="rId122"/>
    <p:sldId id="727" r:id="rId123"/>
    <p:sldId id="729" r:id="rId124"/>
    <p:sldId id="730" r:id="rId125"/>
    <p:sldId id="788" r:id="rId126"/>
    <p:sldId id="643" r:id="rId127"/>
    <p:sldId id="628" r:id="rId128"/>
    <p:sldId id="812" r:id="rId1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2E75B6"/>
    <a:srgbClr val="C2DDF0"/>
    <a:srgbClr val="BFBAE4"/>
    <a:srgbClr val="921E84"/>
    <a:srgbClr val="FF9966"/>
    <a:srgbClr val="007033"/>
    <a:srgbClr val="FF6600"/>
    <a:srgbClr val="A1C5D5"/>
    <a:srgbClr val="9CB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82" autoAdjust="0"/>
    <p:restoredTop sz="95280" autoAdjust="0"/>
  </p:normalViewPr>
  <p:slideViewPr>
    <p:cSldViewPr>
      <p:cViewPr varScale="1">
        <p:scale>
          <a:sx n="83" d="100"/>
          <a:sy n="83" d="100"/>
        </p:scale>
        <p:origin x="91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524"/>
    </p:cViewPr>
  </p:sorterViewPr>
  <p:notesViewPr>
    <p:cSldViewPr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A8DC16C-9EC9-4E12-9EA0-1EA1335AF10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5BDD2-B434-4257-AE95-37939B38D790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264ED8-647D-4DC6-8A0B-C9A0D9B591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EC288-7013-4FF2-A9DC-EBDD509E91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325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F1D552A1-F52F-47E5-863A-422E5626C9AA}" type="datetimeFigureOut">
              <a:rPr lang="en-SG"/>
              <a:pPr>
                <a:defRPr/>
              </a:pPr>
              <a:t>12/6/2024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SG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SG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E28AB7A1-70FC-4E54-A117-8C294D1C0100}" type="slidenum">
              <a:rPr lang="en-SG"/>
              <a:pPr>
                <a:defRPr/>
              </a:pPr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518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03275"/>
            <a:ext cx="5341938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DejaVu Sans" charset="0"/>
              <a:buNone/>
              <a:tabLst/>
              <a:defRPr/>
            </a:pPr>
            <a:fld id="{FC76314E-5FE6-7B4D-8F79-E56B928D24E2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DejaVu Sans" charset="0"/>
                <a:buNone/>
                <a:tabLst/>
                <a:defRPr/>
              </a:pPr>
              <a:t>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517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609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87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6893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9761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85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95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766763"/>
            <a:ext cx="5119687" cy="3838575"/>
          </a:xfrm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4" y="4860926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6" rIns="91430" bIns="45716"/>
          <a:lstStyle/>
          <a:p>
            <a:endParaRPr lang="en-US" altLang="zh-CN" dirty="0">
              <a:latin typeface="华文细黑" panose="0201060004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>
          <a:xfrm>
            <a:off x="892175" y="390525"/>
            <a:ext cx="3076575" cy="512763"/>
          </a:xfrm>
        </p:spPr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4060825" y="149225"/>
            <a:ext cx="2139950" cy="512763"/>
          </a:xfrm>
        </p:spPr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86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617785" y="9477248"/>
            <a:ext cx="3833447" cy="511175"/>
          </a:xfrm>
        </p:spPr>
        <p:txBody>
          <a:bodyPr/>
          <a:lstStyle/>
          <a:p>
            <a:r>
              <a:rPr lang="zh-CN" altLang="en-US" dirty="0"/>
              <a:t>华为技术有限公司  版权所有  未经许可不得扩散</a:t>
            </a:r>
          </a:p>
        </p:txBody>
      </p:sp>
    </p:spTree>
    <p:extLst>
      <p:ext uri="{BB962C8B-B14F-4D97-AF65-F5344CB8AC3E}">
        <p14:creationId xmlns:p14="http://schemas.microsoft.com/office/powerpoint/2010/main" val="994783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9013" y="766763"/>
            <a:ext cx="5119687" cy="3838575"/>
          </a:xfrm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614" y="4860926"/>
            <a:ext cx="5680075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0" tIns="45716" rIns="91430" bIns="45716"/>
          <a:lstStyle/>
          <a:p>
            <a:endParaRPr lang="en-US" altLang="zh-CN" dirty="0">
              <a:latin typeface="华文细黑" panose="02010600040101010101" pitchFamily="2" charset="-122"/>
            </a:endParaRP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>
          <a:xfrm>
            <a:off x="892175" y="390525"/>
            <a:ext cx="3076575" cy="512763"/>
          </a:xfrm>
        </p:spPr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>
          <a:xfrm>
            <a:off x="4060825" y="149225"/>
            <a:ext cx="2139950" cy="512763"/>
          </a:xfrm>
        </p:spPr>
        <p:txBody>
          <a:bodyPr/>
          <a:lstStyle/>
          <a:p>
            <a:r>
              <a:rPr lang="en-US" altLang="zh-CN"/>
              <a:t>P-</a:t>
            </a:r>
            <a:fld id="{53C4D65A-8D61-4BF8-8EE6-980764D8408A}" type="slidenum">
              <a:rPr lang="en-US" altLang="zh-CN" smtClean="0"/>
              <a:pPr/>
              <a:t>87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617785" y="9477248"/>
            <a:ext cx="3833447" cy="511175"/>
          </a:xfrm>
        </p:spPr>
        <p:txBody>
          <a:bodyPr/>
          <a:lstStyle/>
          <a:p>
            <a:r>
              <a:rPr lang="zh-CN" altLang="en-US" dirty="0"/>
              <a:t>华为技术有限公司  版权所有  未经许可不得扩散</a:t>
            </a:r>
          </a:p>
        </p:txBody>
      </p:sp>
    </p:spTree>
    <p:extLst>
      <p:ext uri="{BB962C8B-B14F-4D97-AF65-F5344CB8AC3E}">
        <p14:creationId xmlns:p14="http://schemas.microsoft.com/office/powerpoint/2010/main" val="2390368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19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481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3982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2004</a:t>
            </a:r>
            <a:r>
              <a:rPr lang="zh-CN" altLang="en-US" b="1" dirty="0"/>
              <a:t>年：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由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Doug Cutting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（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之父）于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2004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年提出，它的原型和灵感来自于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Google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的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MapReduce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和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GFS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，是开源的分布式计算框架。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r>
              <a:rPr lang="en-US" altLang="zh-CN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2006</a:t>
            </a: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年：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随着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Doug Cutting 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加入雅虎，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项目从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Nutch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（一个开源的网络搜索引擎）项目中独立出来，成为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Apache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基金会资助的顶级项目。随后，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经过七年积累，融入了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R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语言、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Hive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Pig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Zookeeper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Cassandra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Chukwa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Sqoop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等一系列数据库及工具，从一个科学项目逐渐发展成一个成熟的主流商业应用。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r>
              <a:rPr lang="en-US" altLang="zh-CN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2009</a:t>
            </a:r>
            <a:r>
              <a:rPr lang="zh-CN" altLang="en-US" sz="1100" b="1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年：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Doug Cutting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2009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年离开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Yahoo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，加盟初创公司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Cloudera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，它是最早将 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商用化的公司。</a:t>
            </a:r>
            <a:endParaRPr lang="en-US" altLang="zh-CN" sz="1100" b="0" i="0" kern="1200" dirty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如今，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Cloudera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2011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Yahoo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剥离的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Hortonworks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MapR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在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领域形成三足鼎立之势。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Hortonworks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选择与红帽、微软等公司联手，希望借助开源社区和合作伙伴的力量壮大自己；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Cloudera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则与英特尔合作，瞄准高利润的大订单；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MapR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通过与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EMC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达成战略合作伙伴，致力于开发下一代性能强的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。同时，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Zettaset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HStreaming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、</a:t>
            </a:r>
            <a:r>
              <a:rPr lang="en-US" altLang="zh-CN" sz="1100" b="0" i="0" kern="1200" dirty="0" err="1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Hadapt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等与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Hadoop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相关的新公司也获得投资，为市场带来最新技术。</a:t>
            </a:r>
            <a:endParaRPr lang="zh-CN" altLang="en-US" b="1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zh-CN" altLang="en-US" dirty="0"/>
              <a:t>大数据关键技术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zh-CN" dirty="0"/>
              <a:t>P-</a:t>
            </a:r>
            <a:fld id="{53C4D65A-8D61-4BF8-8EE6-980764D8408A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55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330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933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5910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99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1211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101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986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117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4130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课本</a:t>
            </a:r>
            <a:r>
              <a:rPr lang="en-US" altLang="zh-CN" dirty="0"/>
              <a:t>160</a:t>
            </a:r>
            <a:r>
              <a:rPr lang="zh-CN" altLang="en-US" dirty="0"/>
              <a:t>页的图需要修正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1793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RPC</a:t>
            </a:r>
            <a:r>
              <a:rPr lang="zh-CN" altLang="en-US" dirty="0"/>
              <a:t>，反射和动态代理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133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监控 </a:t>
            </a:r>
            <a:r>
              <a:rPr lang="en-US" altLang="zh-CN" dirty="0"/>
              <a:t>vs </a:t>
            </a:r>
            <a:r>
              <a:rPr lang="zh-CN" altLang="en-US" dirty="0"/>
              <a:t>管理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50058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端输出数据写入磁盘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6882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端输出数据写入磁盘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8615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端输出数据写入磁盘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068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8AB7A1-70FC-4E54-A117-8C294D1C0100}" type="slidenum">
              <a:rPr lang="en-SG" smtClean="0"/>
              <a:pPr>
                <a:defRPr/>
              </a:pPr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848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217E3D-15EA-495F-AC27-7DD053ADC851}" type="slidenum">
              <a:rPr lang="en-US" altLang="zh-CN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534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55E266-7E06-4D5D-B4C8-9D8DB05A5F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08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CB5120-ED5E-4911-B3D0-975E7482FDA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0404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68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1371600"/>
            <a:ext cx="8153400" cy="47545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 idx="10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1593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51178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zh-CN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3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333375"/>
            <a:ext cx="7696200" cy="14398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989138"/>
            <a:ext cx="3771900" cy="40989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62000" y="6391275"/>
            <a:ext cx="20574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403975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58000" y="6400800"/>
            <a:ext cx="1600200" cy="457200"/>
          </a:xfrm>
        </p:spPr>
        <p:txBody>
          <a:bodyPr/>
          <a:lstStyle>
            <a:lvl1pPr>
              <a:defRPr/>
            </a:lvl1pPr>
          </a:lstStyle>
          <a:p>
            <a:fld id="{F11AD58B-24A6-4B83-A6AF-672FCBB742B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765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200" baseline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609600" y="990600"/>
            <a:ext cx="8534400" cy="381000"/>
          </a:xfrm>
          <a:prstGeom prst="rect">
            <a:avLst/>
          </a:prstGeom>
          <a:solidFill>
            <a:srgbClr val="0070C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76200"/>
            <a:ext cx="8583613" cy="1143000"/>
          </a:xfrm>
        </p:spPr>
        <p:txBody>
          <a:bodyPr/>
          <a:lstStyle>
            <a:lvl1pPr algn="l">
              <a:defRPr lang="en-SG" sz="3600" b="1" dirty="0">
                <a:solidFill>
                  <a:schemeClr val="tx2"/>
                </a:solidFill>
                <a:latin typeface="Times New Roman" pitchFamily="18" charset="0"/>
                <a:ea typeface="宋体" charset="-122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990600"/>
            <a:ext cx="515937" cy="381000"/>
          </a:xfrm>
          <a:solidFill>
            <a:srgbClr val="FFC000">
              <a:alpha val="59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>
            <a:lvl1pPr marL="457200" indent="-457200">
              <a:buClr>
                <a:srgbClr val="FFC000"/>
              </a:buClr>
              <a:buFont typeface="Wingdings" pitchFamily="2" charset="2"/>
              <a:buChar char="p"/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Clr>
                <a:srgbClr val="0070C0"/>
              </a:buCl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pic>
        <p:nvPicPr>
          <p:cNvPr id="12" name="图片 3076" descr="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C2DD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 fontAlgn="base">
              <a:spcBef>
                <a:spcPct val="0"/>
              </a:spcBef>
              <a:spcAft>
                <a:spcPct val="0"/>
              </a:spcAft>
            </a:pPr>
            <a:endParaRPr lang="zh-CN" altLang="en-US" sz="1200" kern="1200" baseline="0" dirty="0">
              <a:solidFill>
                <a:schemeClr val="tx1"/>
              </a:solidFill>
              <a:latin typeface="+mn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8FFBC2A-F549-B730-5049-8B667D6160C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457567"/>
            <a:ext cx="420914" cy="4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3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矩形 4"/>
          <p:cNvSpPr/>
          <p:nvPr userDrawn="1"/>
        </p:nvSpPr>
        <p:spPr>
          <a:xfrm>
            <a:off x="790575" y="6540500"/>
            <a:ext cx="2473325" cy="333375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5845175" y="6540500"/>
            <a:ext cx="2473325" cy="333375"/>
          </a:xfrm>
          <a:prstGeom prst="rect">
            <a:avLst/>
          </a:prstGeom>
          <a:solidFill>
            <a:srgbClr val="FF996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3076" descr="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0" y="6540500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3314700" y="6540500"/>
            <a:ext cx="2473325" cy="333375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09600" y="1143000"/>
            <a:ext cx="8534400" cy="381000"/>
          </a:xfrm>
          <a:prstGeom prst="rect">
            <a:avLst/>
          </a:prstGeom>
          <a:solidFill>
            <a:srgbClr val="0070C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0" y="1143000"/>
            <a:ext cx="515937" cy="381000"/>
          </a:xfrm>
          <a:solidFill>
            <a:srgbClr val="FFC000">
              <a:alpha val="78000"/>
            </a:srgbClr>
          </a:solidFill>
        </p:spPr>
        <p:txBody>
          <a:bodyPr/>
          <a:lstStyle>
            <a:lvl1pPr algn="ctr">
              <a:defRPr/>
            </a:lvl1pPr>
          </a:lstStyle>
          <a:p>
            <a:fld id="{2F92E8BF-52C0-4DA6-9593-0F736FC6DF7B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4E7F3DA-77C5-C3AE-C4F7-888E891E04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18531"/>
          <a:stretch/>
        </p:blipFill>
        <p:spPr bwMode="auto">
          <a:xfrm>
            <a:off x="0" y="6457567"/>
            <a:ext cx="420914" cy="4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24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8BCAA8-8606-4CFF-9EA2-97CD0FE6DF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56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B102E9-3C4F-4541-A043-26608DC4B88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27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46922D-CB09-4C1C-8C44-FBDF4C1FA8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62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DBF22CA-157B-4147-81F1-F94B3CB37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409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DA49D3-5869-459B-B101-F4488A0B994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48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599B5B-BF4C-4339-9A05-DF82A357607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60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/>
          <p:cNvSpPr txBox="1"/>
          <p:nvPr/>
        </p:nvSpPr>
        <p:spPr>
          <a:xfrm>
            <a:off x="1357313" y="6143625"/>
            <a:ext cx="1071562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762" y="6592888"/>
            <a:ext cx="27384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-122"/>
              </a:defRPr>
            </a:lvl1pPr>
          </a:lstStyle>
          <a:p>
            <a:fld id="{6D676CB3-CD77-4B8C-9FEF-E4E6C34C5AC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9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9"/>
          <p:cNvSpPr>
            <a:spLocks noChangeArrowheads="1"/>
          </p:cNvSpPr>
          <p:nvPr/>
        </p:nvSpPr>
        <p:spPr bwMode="auto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0" y="6145212"/>
            <a:ext cx="2994025" cy="712788"/>
          </a:xfrm>
          <a:prstGeom prst="rect">
            <a:avLst/>
          </a:prstGeom>
          <a:solidFill>
            <a:srgbClr val="BFBAE4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39" name="Rectangle 11"/>
          <p:cNvSpPr>
            <a:spLocks noChangeArrowheads="1"/>
          </p:cNvSpPr>
          <p:nvPr/>
        </p:nvSpPr>
        <p:spPr bwMode="auto">
          <a:xfrm>
            <a:off x="3067050" y="6143625"/>
            <a:ext cx="2962275" cy="714375"/>
          </a:xfrm>
          <a:prstGeom prst="rect">
            <a:avLst/>
          </a:prstGeom>
          <a:solidFill>
            <a:srgbClr val="A3CBE8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0" name="Rectangle 11"/>
          <p:cNvSpPr>
            <a:spLocks noChangeArrowheads="1"/>
          </p:cNvSpPr>
          <p:nvPr/>
        </p:nvSpPr>
        <p:spPr bwMode="auto">
          <a:xfrm>
            <a:off x="6097588" y="6143625"/>
            <a:ext cx="3043237" cy="714375"/>
          </a:xfrm>
          <a:prstGeom prst="rect">
            <a:avLst/>
          </a:prstGeom>
          <a:solidFill>
            <a:srgbClr val="FFC9AE"/>
          </a:solidFill>
          <a:ln>
            <a:noFill/>
          </a:ln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341" name="Subtitle 8"/>
          <p:cNvSpPr>
            <a:spLocks noChangeArrowheads="1"/>
          </p:cNvSpPr>
          <p:nvPr/>
        </p:nvSpPr>
        <p:spPr bwMode="auto">
          <a:xfrm>
            <a:off x="6099175" y="6048375"/>
            <a:ext cx="3044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14342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0"/>
            <a:ext cx="9144000" cy="2106612"/>
          </a:xfrm>
          <a:solidFill>
            <a:srgbClr val="A3CBE8"/>
          </a:solidFill>
        </p:spPr>
        <p:txBody>
          <a:bodyPr anchor="ctr"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zh-CN" altLang="en-US" sz="480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第三章   </a:t>
            </a:r>
            <a:r>
              <a:rPr lang="zh-CN" altLang="en-US" sz="4800" dirty="0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批处理系统</a:t>
            </a:r>
            <a:r>
              <a:rPr lang="en-US" altLang="zh-CN" sz="4800" dirty="0" err="1">
                <a:latin typeface="Times New Roman" panose="02020603050405020304" charset="0"/>
                <a:ea typeface="华文中宋" panose="02010600040101010101" charset="-122"/>
                <a:sym typeface="Times New Roman" panose="02020603050405020304" charset="0"/>
              </a:rPr>
              <a:t>MapReduce</a:t>
            </a:r>
            <a:endParaRPr lang="zh-CN" altLang="zh-CN" sz="4800" dirty="0">
              <a:latin typeface="Times New Roman" panose="02020603050405020304" charset="0"/>
              <a:ea typeface="华文中宋" panose="02010600040101010101" charset="-122"/>
              <a:sym typeface="Times New Roman" panose="02020603050405020304" charset="0"/>
            </a:endParaRPr>
          </a:p>
        </p:txBody>
      </p:sp>
      <p:sp>
        <p:nvSpPr>
          <p:cNvPr id="14343" name="Rectangle 4"/>
          <p:cNvSpPr>
            <a:spLocks noChangeArrowheads="1"/>
          </p:cNvSpPr>
          <p:nvPr/>
        </p:nvSpPr>
        <p:spPr bwMode="auto">
          <a:xfrm>
            <a:off x="323850" y="301625"/>
            <a:ext cx="83391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3600" b="0" i="0" u="none" strike="noStrike" kern="1200" cap="none" spc="0" normalizeH="0" baseline="0" noProof="0">
              <a:ln>
                <a:noFill/>
              </a:ln>
              <a:solidFill>
                <a:srgbClr val="555555"/>
              </a:solidFill>
              <a:effectLst/>
              <a:uLnTx/>
              <a:uFillTx/>
              <a:latin typeface="Times New Roman" panose="02020603050405020304" charset="0"/>
              <a:ea typeface="华文中宋" panose="02010600040101010101" charset="-122"/>
              <a:cs typeface="+mn-cs"/>
              <a:sym typeface="Times New Roman" panose="02020603050405020304" charset="0"/>
            </a:endParaRPr>
          </a:p>
        </p:txBody>
      </p:sp>
      <p:sp>
        <p:nvSpPr>
          <p:cNvPr id="14345" name="Subtitle 8"/>
          <p:cNvSpPr>
            <a:spLocks noChangeArrowheads="1"/>
          </p:cNvSpPr>
          <p:nvPr/>
        </p:nvSpPr>
        <p:spPr bwMode="auto">
          <a:xfrm>
            <a:off x="3067050" y="6049963"/>
            <a:ext cx="29622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3084" name="Subtitle 8"/>
          <p:cNvSpPr>
            <a:spLocks noChangeArrowheads="1"/>
          </p:cNvSpPr>
          <p:nvPr/>
        </p:nvSpPr>
        <p:spPr bwMode="auto">
          <a:xfrm>
            <a:off x="0" y="6061075"/>
            <a:ext cx="29940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zh-CN" altLang="zh-C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charset="0"/>
              <a:ea typeface="宋体" charset="-122"/>
              <a:cs typeface="+mn-cs"/>
              <a:sym typeface="Tw Cen MT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7F8625-559E-F9AB-34D6-0A6CD2396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" y="2819400"/>
            <a:ext cx="8205788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rgbClr val="000066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"/>
              <a:defRPr sz="26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Segoe UI" panose="020B0502040204020203" charset="0"/>
                <a:ea typeface="Microsoft YaHei" charset="-122"/>
                <a:sym typeface="Tw Cen MT" charset="0"/>
              </a:defRPr>
            </a:lvl9pPr>
          </a:lstStyle>
          <a:p>
            <a:pPr algn="ctr" defTabSz="457200">
              <a:spcBef>
                <a:spcPct val="0"/>
              </a:spcBef>
              <a:buClrTx/>
              <a:buSzTx/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A858DE-4B25-0865-ED71-B7506DA07AD9}"/>
              </a:ext>
            </a:extLst>
          </p:cNvPr>
          <p:cNvSpPr txBox="1"/>
          <p:nvPr/>
        </p:nvSpPr>
        <p:spPr>
          <a:xfrm>
            <a:off x="1546973" y="5050067"/>
            <a:ext cx="605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成都信息工程大学</a:t>
            </a:r>
            <a:r>
              <a:rPr lang="en-US" altLang="zh-CN" sz="2800" dirty="0"/>
              <a:t>-</a:t>
            </a:r>
            <a:r>
              <a:rPr lang="zh-CN" altLang="en-US" sz="2800" dirty="0"/>
              <a:t>网络空间安全学院</a:t>
            </a:r>
          </a:p>
        </p:txBody>
      </p:sp>
    </p:spTree>
    <p:extLst>
      <p:ext uri="{BB962C8B-B14F-4D97-AF65-F5344CB8AC3E}">
        <p14:creationId xmlns:p14="http://schemas.microsoft.com/office/powerpoint/2010/main" val="117790744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2B96F-C10B-8C03-61F3-AE117957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79261A-36B8-5117-A4CA-9F47523D50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46DB59-0CE6-AB45-8B7B-F147B374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r>
              <a:rPr lang="zh-CN" altLang="en-US" dirty="0"/>
              <a:t>简化并行计算的编程模型</a:t>
            </a:r>
            <a:endParaRPr lang="en-US" altLang="zh-CN" dirty="0"/>
          </a:p>
          <a:p>
            <a:r>
              <a:rPr lang="en-US" altLang="zh-CN" dirty="0"/>
              <a:t>Google</a:t>
            </a:r>
            <a:r>
              <a:rPr lang="zh-CN" altLang="en-US" dirty="0"/>
              <a:t>开源技术，大数据计算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1969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迭代计算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迭代计算的特征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由一系列迭代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(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Step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的循环构成，每个步骤执行的操作完全相同，直到最大</a:t>
            </a:r>
            <a:r>
              <a:rPr lang="zh-CN" altLang="en-US" dirty="0">
                <a:solidFill>
                  <a:srgbClr val="7030A0"/>
                </a:solidFill>
                <a:latin typeface="+mn-ea"/>
                <a:ea typeface="+mn-ea"/>
              </a:rPr>
              <a:t>迭代次数</a:t>
            </a:r>
            <a:endParaRPr lang="en-US" altLang="zh-CN" dirty="0">
              <a:solidFill>
                <a:srgbClr val="7030A0"/>
              </a:solidFill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一个步骤的输出是下一个步骤的输入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r>
              <a:rPr lang="zh-CN" altLang="en-US" dirty="0"/>
              <a:t>迭代计算在</a:t>
            </a:r>
            <a:r>
              <a:rPr lang="en-US" altLang="zh-CN" dirty="0" err="1"/>
              <a:t>MapReduce</a:t>
            </a:r>
            <a:r>
              <a:rPr lang="zh-CN" altLang="en-US" dirty="0"/>
              <a:t>中的实现</a:t>
            </a:r>
            <a:endParaRPr lang="en-US" altLang="zh-CN" dirty="0"/>
          </a:p>
          <a:p>
            <a:pPr lvl="1"/>
            <a:r>
              <a:rPr lang="zh-CN" altLang="en-US" dirty="0">
                <a:latin typeface="+mn-ea"/>
              </a:rPr>
              <a:t>一个步骤的计算过程由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作业</a:t>
            </a:r>
            <a:r>
              <a:rPr lang="zh-CN" altLang="en-US" dirty="0">
                <a:latin typeface="+mn-ea"/>
              </a:rPr>
              <a:t>来实现，迭代次数决定了</a:t>
            </a:r>
            <a:r>
              <a:rPr lang="en-US" altLang="zh-CN" dirty="0" err="1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dirty="0">
                <a:solidFill>
                  <a:srgbClr val="7030A0"/>
                </a:solidFill>
                <a:latin typeface="+mn-ea"/>
              </a:rPr>
              <a:t>作业的个数</a:t>
            </a:r>
          </a:p>
          <a:p>
            <a:pPr lvl="1"/>
            <a:r>
              <a:rPr lang="zh-CN" altLang="en-US" dirty="0">
                <a:latin typeface="+mn-ea"/>
              </a:rPr>
              <a:t>每一步骤结束时将结果写入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dirty="0">
                <a:latin typeface="+mn-ea"/>
              </a:rPr>
              <a:t>，下一步将该结果再次从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dirty="0">
                <a:latin typeface="+mn-ea"/>
              </a:rPr>
              <a:t>读出</a:t>
            </a:r>
            <a:endParaRPr lang="en-US" altLang="zh-CN" dirty="0">
              <a:latin typeface="+mn-ea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89569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101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每个网页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累加所有链向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的贡献值，然后更新排名值为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+0.85∗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最终收敛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90600" y="2438400"/>
            <a:ext cx="7620000" cy="274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19600" y="528454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一次迭代一个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15621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774CA-6120-4DD9-8176-85A74333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AA3057-F8A2-49FE-B436-7EE12EDA2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102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E12854-1F17-485C-972A-63A0BE93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Map</a:t>
            </a:r>
            <a:r>
              <a:rPr lang="zh-CN" altLang="en-US" dirty="0">
                <a:latin typeface="+mn-ea"/>
              </a:rPr>
              <a:t>过程：</a:t>
            </a:r>
            <a:endParaRPr lang="en-US" altLang="zh-CN" dirty="0">
              <a:latin typeface="+mn-ea"/>
            </a:endParaRPr>
          </a:p>
          <a:p>
            <a:pPr lvl="1" algn="just"/>
            <a:r>
              <a:rPr lang="zh-CN" altLang="en-US" dirty="0">
                <a:latin typeface="+mn-ea"/>
                <a:ea typeface="+mn-ea"/>
              </a:rPr>
              <a:t>把每项网页信息转换为键值对</a:t>
            </a:r>
            <a:r>
              <a:rPr lang="en-US" altLang="zh-CN" dirty="0">
                <a:latin typeface="+mn-ea"/>
                <a:ea typeface="+mn-ea"/>
              </a:rPr>
              <a:t>[</a:t>
            </a:r>
            <a:r>
              <a:rPr lang="zh-CN" altLang="en-US" dirty="0">
                <a:latin typeface="+mn-ea"/>
                <a:ea typeface="+mn-ea"/>
              </a:rPr>
              <a:t>网页名，</a:t>
            </a:r>
            <a:r>
              <a:rPr lang="en-US" altLang="zh-CN" dirty="0">
                <a:latin typeface="+mn-ea"/>
                <a:ea typeface="+mn-ea"/>
              </a:rPr>
              <a:t>{PAGE_INFO</a:t>
            </a:r>
            <a:r>
              <a:rPr lang="zh-CN" altLang="en-US" dirty="0">
                <a:latin typeface="+mn-ea"/>
                <a:ea typeface="+mn-ea"/>
              </a:rPr>
              <a:t>，网页信息</a:t>
            </a:r>
            <a:r>
              <a:rPr lang="en-US" altLang="zh-CN" dirty="0">
                <a:latin typeface="+mn-ea"/>
                <a:ea typeface="+mn-ea"/>
              </a:rPr>
              <a:t>}]</a:t>
            </a:r>
          </a:p>
          <a:p>
            <a:pPr lvl="1" algn="just"/>
            <a:r>
              <a:rPr lang="zh-CN" altLang="en-US" dirty="0">
                <a:latin typeface="+mn-ea"/>
                <a:ea typeface="+mn-ea"/>
              </a:rPr>
              <a:t>计算每个网页对其出站链接的贡献值，即将每项网页信息转换成键值对</a:t>
            </a:r>
            <a:r>
              <a:rPr lang="en-US" altLang="zh-CN" dirty="0">
                <a:latin typeface="+mn-ea"/>
                <a:ea typeface="+mn-ea"/>
              </a:rPr>
              <a:t>[</a:t>
            </a:r>
            <a:r>
              <a:rPr lang="zh-CN" altLang="en-US" dirty="0">
                <a:latin typeface="+mn-ea"/>
                <a:ea typeface="+mn-ea"/>
              </a:rPr>
              <a:t>出站链接，</a:t>
            </a:r>
            <a:r>
              <a:rPr lang="en-US" altLang="zh-CN" dirty="0">
                <a:latin typeface="+mn-ea"/>
                <a:ea typeface="+mn-ea"/>
              </a:rPr>
              <a:t>{PR_L,</a:t>
            </a:r>
            <a:r>
              <a:rPr lang="zh-CN" altLang="en-US" dirty="0">
                <a:latin typeface="+mn-ea"/>
                <a:ea typeface="+mn-ea"/>
              </a:rPr>
              <a:t>贡献值</a:t>
            </a:r>
            <a:r>
              <a:rPr lang="en-US" altLang="zh-CN" dirty="0">
                <a:latin typeface="+mn-ea"/>
                <a:ea typeface="+mn-ea"/>
              </a:rPr>
              <a:t>}]</a:t>
            </a:r>
          </a:p>
          <a:p>
            <a:r>
              <a:rPr lang="en-US" altLang="zh-CN" dirty="0">
                <a:latin typeface="+mn-ea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+mn-ea"/>
              </a:rPr>
              <a:t>过程：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计算每个网页的排名值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如果不是最后一次迭代，则输出更新排名值后的网页信息。否则，输出网页名及其排名值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dirty="0"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CD8E30-8CE6-47E1-AD86-508C1BCDC19F}"/>
              </a:ext>
            </a:extLst>
          </p:cNvPr>
          <p:cNvSpPr/>
          <p:nvPr/>
        </p:nvSpPr>
        <p:spPr>
          <a:xfrm>
            <a:off x="2750892" y="1371600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区分网页信息和贡献值</a:t>
            </a:r>
            <a:endParaRPr lang="en-US" altLang="zh-CN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72148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0B6554-5E1A-4BD1-A189-C78FC408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32088"/>
            <a:ext cx="7532830" cy="47590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1E831A5-59E6-4C23-B873-D9C6B1B0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单次迭代运行过程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445E824-067B-4CA3-8DBE-6978B180A0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103</a:t>
            </a:fld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F8E93C-8610-4A2B-B625-9BEED111D1EF}"/>
              </a:ext>
            </a:extLst>
          </p:cNvPr>
          <p:cNvSpPr/>
          <p:nvPr/>
        </p:nvSpPr>
        <p:spPr>
          <a:xfrm>
            <a:off x="1219201" y="4343400"/>
            <a:ext cx="236220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B2365C-AD45-4E68-9469-E2FFC295293C}"/>
              </a:ext>
            </a:extLst>
          </p:cNvPr>
          <p:cNvSpPr/>
          <p:nvPr/>
        </p:nvSpPr>
        <p:spPr>
          <a:xfrm>
            <a:off x="1257300" y="2695575"/>
            <a:ext cx="914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A8B177-FCD1-4DC2-A6D2-F069999CA51E}"/>
              </a:ext>
            </a:extLst>
          </p:cNvPr>
          <p:cNvSpPr/>
          <p:nvPr/>
        </p:nvSpPr>
        <p:spPr>
          <a:xfrm>
            <a:off x="4419672" y="2352675"/>
            <a:ext cx="1905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A16FA53-EC05-4F76-8DB4-70E41763E1ED}"/>
              </a:ext>
            </a:extLst>
          </p:cNvPr>
          <p:cNvSpPr/>
          <p:nvPr/>
        </p:nvSpPr>
        <p:spPr>
          <a:xfrm>
            <a:off x="4403003" y="3505200"/>
            <a:ext cx="2150197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B2365C-AD45-4E68-9469-E2FFC295293C}"/>
              </a:ext>
            </a:extLst>
          </p:cNvPr>
          <p:cNvSpPr/>
          <p:nvPr/>
        </p:nvSpPr>
        <p:spPr>
          <a:xfrm>
            <a:off x="2057400" y="5540237"/>
            <a:ext cx="87971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43" y="1450108"/>
            <a:ext cx="2236319" cy="12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CDB8C-8011-4A9D-952D-D48F1EB6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 err="1"/>
              <a:t>ReducePageRankWritable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66FA6D-9848-4E0E-8AB2-A492A1904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A03A5-A281-466C-A8AD-8350FF95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4600"/>
            <a:ext cx="4305300" cy="228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4299B3-0886-D942-B6F4-7878ECE9AE9C}"/>
              </a:ext>
            </a:extLst>
          </p:cNvPr>
          <p:cNvSpPr txBox="1"/>
          <p:nvPr/>
        </p:nvSpPr>
        <p:spPr>
          <a:xfrm>
            <a:off x="5723641" y="3105834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与关系表中类似，自定义类型以对不同信息进行标识</a:t>
            </a:r>
          </a:p>
        </p:txBody>
      </p:sp>
    </p:spTree>
    <p:extLst>
      <p:ext uri="{BB962C8B-B14F-4D97-AF65-F5344CB8AC3E}">
        <p14:creationId xmlns:p14="http://schemas.microsoft.com/office/powerpoint/2010/main" val="3752517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A1ADC14-4F68-4C1E-BAF5-00BB896A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7" y="1532615"/>
            <a:ext cx="5589891" cy="48800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4673B2A-2AF9-48B0-83B5-FB5A63A3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map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B06EEB-7D60-4BA0-AAC5-5BE8AFE7C5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105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AA2E3D-0CD2-4F87-A1A6-92DF8B58EF98}"/>
              </a:ext>
            </a:extLst>
          </p:cNvPr>
          <p:cNvSpPr/>
          <p:nvPr/>
        </p:nvSpPr>
        <p:spPr>
          <a:xfrm>
            <a:off x="730250" y="4800600"/>
            <a:ext cx="3200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019C8A-E9B2-4379-96A2-38F88807E498}"/>
              </a:ext>
            </a:extLst>
          </p:cNvPr>
          <p:cNvSpPr/>
          <p:nvPr/>
        </p:nvSpPr>
        <p:spPr>
          <a:xfrm>
            <a:off x="730250" y="5638800"/>
            <a:ext cx="3276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F9E16D-C1EE-7944-B96C-58608EBFFB56}"/>
              </a:ext>
            </a:extLst>
          </p:cNvPr>
          <p:cNvSpPr txBox="1"/>
          <p:nvPr/>
        </p:nvSpPr>
        <p:spPr>
          <a:xfrm>
            <a:off x="4953000" y="3406698"/>
            <a:ext cx="3074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计算当前网页对出站链接的贡献值，并以出站链接的网页名为键进行输出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以输入的网页信息的网络名称为键输出网页信息</a:t>
            </a:r>
          </a:p>
        </p:txBody>
      </p:sp>
    </p:spTree>
    <p:extLst>
      <p:ext uri="{BB962C8B-B14F-4D97-AF65-F5344CB8AC3E}">
        <p14:creationId xmlns:p14="http://schemas.microsoft.com/office/powerpoint/2010/main" val="7714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6BFB78-0386-403A-B1FD-1FB06E20C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371600"/>
            <a:ext cx="4343401" cy="51505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07C52A-A734-4A23-B397-EEFF89E45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reduce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C0C5EAD-6B34-46F1-9E04-C7EC97EB20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106</a:t>
            </a:fld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716386-05A9-4DA2-B2F7-8C727276FF3D}"/>
              </a:ext>
            </a:extLst>
          </p:cNvPr>
          <p:cNvSpPr/>
          <p:nvPr/>
        </p:nvSpPr>
        <p:spPr>
          <a:xfrm>
            <a:off x="800100" y="4648200"/>
            <a:ext cx="2514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06D0CF-B69C-4D7B-928C-B68C9DC367DD}"/>
              </a:ext>
            </a:extLst>
          </p:cNvPr>
          <p:cNvSpPr/>
          <p:nvPr/>
        </p:nvSpPr>
        <p:spPr>
          <a:xfrm>
            <a:off x="800100" y="5351038"/>
            <a:ext cx="4114800" cy="82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852431-3917-BD4B-81A5-13C0957183FB}"/>
              </a:ext>
            </a:extLst>
          </p:cNvPr>
          <p:cNvSpPr txBox="1"/>
          <p:nvPr/>
        </p:nvSpPr>
        <p:spPr>
          <a:xfrm>
            <a:off x="5788201" y="3239869"/>
            <a:ext cx="307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从输入值中分离网页信息和贡献值，计算排名值并更新网页信息</a:t>
            </a:r>
          </a:p>
        </p:txBody>
      </p:sp>
    </p:spTree>
    <p:extLst>
      <p:ext uri="{BB962C8B-B14F-4D97-AF65-F5344CB8AC3E}">
        <p14:creationId xmlns:p14="http://schemas.microsoft.com/office/powerpoint/2010/main" val="106535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DCE38-C2B2-45C4-A8E0-FEEF9340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42CDAE-B6A8-43FE-814D-ACF1FF66C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107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54CD0-620D-4AEB-9546-8C3E9276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90600"/>
            <a:ext cx="3352800" cy="52911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140806-2FE0-460F-898B-ABE897329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6248400"/>
            <a:ext cx="3124200" cy="482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18F6EA-C717-4282-B9EE-0CE08343EB3D}"/>
              </a:ext>
            </a:extLst>
          </p:cNvPr>
          <p:cNvSpPr/>
          <p:nvPr/>
        </p:nvSpPr>
        <p:spPr>
          <a:xfrm>
            <a:off x="1676400" y="5756915"/>
            <a:ext cx="2286000" cy="643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2B5066-847D-464F-8B94-D01F71259BA8}"/>
              </a:ext>
            </a:extLst>
          </p:cNvPr>
          <p:cNvSpPr/>
          <p:nvPr/>
        </p:nvSpPr>
        <p:spPr>
          <a:xfrm>
            <a:off x="1693863" y="3200400"/>
            <a:ext cx="3182400" cy="72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C210B6-CB71-E641-99C5-5BD747A99B75}"/>
              </a:ext>
            </a:extLst>
          </p:cNvPr>
          <p:cNvSpPr txBox="1"/>
          <p:nvPr/>
        </p:nvSpPr>
        <p:spPr>
          <a:xfrm>
            <a:off x="5788201" y="3239869"/>
            <a:ext cx="307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将每一次迭代的输出设置为下一次迭代的输入，循环提交作业以执行迭代运算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F95387-4502-8E4A-AD0D-D148E4AE576E}"/>
              </a:ext>
            </a:extLst>
          </p:cNvPr>
          <p:cNvSpPr/>
          <p:nvPr/>
        </p:nvSpPr>
        <p:spPr>
          <a:xfrm>
            <a:off x="1670957" y="2446115"/>
            <a:ext cx="3182400" cy="305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94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108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词频统计</a:t>
            </a:r>
            <a:endParaRPr lang="en-US" altLang="zh-CN" dirty="0"/>
          </a:p>
          <a:p>
            <a:pPr lvl="1"/>
            <a:r>
              <a:rPr lang="zh-CN" altLang="en-US" dirty="0"/>
              <a:t>关系表自然连接及其优化</a:t>
            </a:r>
            <a:endParaRPr lang="en-US" altLang="zh-CN" dirty="0"/>
          </a:p>
          <a:p>
            <a:pPr lvl="1"/>
            <a:r>
              <a:rPr lang="zh-CN" altLang="en-US" dirty="0"/>
              <a:t>网页链接排名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K</a:t>
            </a:r>
            <a:r>
              <a:rPr lang="zh-CN" altLang="en-US" dirty="0">
                <a:solidFill>
                  <a:srgbClr val="C00000"/>
                </a:solidFill>
              </a:rPr>
              <a:t>均值聚类</a:t>
            </a:r>
          </a:p>
        </p:txBody>
      </p:sp>
    </p:spTree>
    <p:extLst>
      <p:ext uri="{BB962C8B-B14F-4D97-AF65-F5344CB8AC3E}">
        <p14:creationId xmlns:p14="http://schemas.microsoft.com/office/powerpoint/2010/main" val="852831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FC6E9-3994-4C49-B07E-EC3C82C4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8E93BC-5826-4ABD-953C-57C16AEA5D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109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41114E-2F96-4C47-BA88-BA541E45F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两个文本文件，分别保存数据集和聚类中心集</a:t>
            </a:r>
            <a:endParaRPr kumimoji="0" lang="en-US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数据集：每行为一个二维数据点及其类别标签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/>
              <a:t>聚类中心集：每行为一个二维数据点</a:t>
            </a:r>
            <a:endParaRPr lang="en-US" altLang="zh-CN" dirty="0"/>
          </a:p>
          <a:p>
            <a:r>
              <a:rPr lang="zh-CN" altLang="en-US" dirty="0"/>
              <a:t>输出：数据点及其类别标签</a:t>
            </a:r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83CE3E2D-B5EB-4773-99E5-01445C45C4C1}"/>
              </a:ext>
            </a:extLst>
          </p:cNvPr>
          <p:cNvGraphicFramePr>
            <a:graphicFrameLocks noGrp="1"/>
          </p:cNvGraphicFramePr>
          <p:nvPr/>
        </p:nvGraphicFramePr>
        <p:xfrm>
          <a:off x="2400300" y="4191000"/>
          <a:ext cx="4343400" cy="1971839"/>
        </p:xfrm>
        <a:graphic>
          <a:graphicData uri="http://schemas.openxmlformats.org/drawingml/2006/table">
            <a:tbl>
              <a:tblPr/>
              <a:tblGrid>
                <a:gridCol w="12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975">
                  <a:extLst>
                    <a:ext uri="{9D8B030D-6E8A-4147-A177-3AD203B41FA5}">
                      <a16:colId xmlns:a16="http://schemas.microsoft.com/office/drawing/2014/main" val="72827483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23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数据集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聚类中心集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聚类结果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56451"/>
                  </a:ext>
                </a:extLst>
              </a:tr>
              <a:tr h="15746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0,0 -1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8,8 -1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9,10 -1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10,7 -1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0,0 1.0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1,2 1.0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10,7 2.0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3,1 1.0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8,8 2.0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9,10 2.0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33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MPI</a:t>
            </a:r>
            <a:r>
              <a:rPr lang="zh-CN" altLang="en-US" dirty="0"/>
              <a:t>与</a:t>
            </a:r>
            <a:r>
              <a:rPr lang="en-US" altLang="zh-CN" dirty="0" err="1"/>
              <a:t>MapReduce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数据模型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计算模型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37509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6F0FC2-9A9E-4C92-A51F-F6C178A47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38" y="2590800"/>
            <a:ext cx="4354892" cy="30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4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6F0FC2-9A9E-4C92-A51F-F6C178A47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38" y="2590800"/>
            <a:ext cx="4354892" cy="303976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C2C36EA-D7BB-4B0F-8242-9924E1F32E96}"/>
              </a:ext>
            </a:extLst>
          </p:cNvPr>
          <p:cNvSpPr/>
          <p:nvPr/>
        </p:nvSpPr>
        <p:spPr>
          <a:xfrm>
            <a:off x="5105400" y="4724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77250-F4E4-4463-A088-805BA36CE0C1}"/>
              </a:ext>
            </a:extLst>
          </p:cNvPr>
          <p:cNvSpPr/>
          <p:nvPr/>
        </p:nvSpPr>
        <p:spPr>
          <a:xfrm>
            <a:off x="5915365" y="498395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3891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6F0FC2-9A9E-4C92-A51F-F6C178A47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38" y="2590800"/>
            <a:ext cx="4354892" cy="303976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C2C36EA-D7BB-4B0F-8242-9924E1F32E96}"/>
              </a:ext>
            </a:extLst>
          </p:cNvPr>
          <p:cNvSpPr/>
          <p:nvPr/>
        </p:nvSpPr>
        <p:spPr>
          <a:xfrm>
            <a:off x="5105400" y="4724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77250-F4E4-4463-A088-805BA36CE0C1}"/>
              </a:ext>
            </a:extLst>
          </p:cNvPr>
          <p:cNvSpPr/>
          <p:nvPr/>
        </p:nvSpPr>
        <p:spPr>
          <a:xfrm>
            <a:off x="5915365" y="498395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A2C93C-8F38-4682-A331-424E1DE48EB7}"/>
              </a:ext>
            </a:extLst>
          </p:cNvPr>
          <p:cNvCxnSpPr>
            <a:cxnSpLocks/>
          </p:cNvCxnSpPr>
          <p:nvPr/>
        </p:nvCxnSpPr>
        <p:spPr>
          <a:xfrm>
            <a:off x="4876800" y="4038600"/>
            <a:ext cx="1144880" cy="12954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163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6F0FC2-9A9E-4C92-A51F-F6C178A47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38" y="2590800"/>
            <a:ext cx="4354892" cy="303976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0C2C36EA-D7BB-4B0F-8242-9924E1F32E96}"/>
              </a:ext>
            </a:extLst>
          </p:cNvPr>
          <p:cNvSpPr/>
          <p:nvPr/>
        </p:nvSpPr>
        <p:spPr>
          <a:xfrm>
            <a:off x="5105400" y="47244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777250-F4E4-4463-A088-805BA36CE0C1}"/>
              </a:ext>
            </a:extLst>
          </p:cNvPr>
          <p:cNvSpPr/>
          <p:nvPr/>
        </p:nvSpPr>
        <p:spPr>
          <a:xfrm>
            <a:off x="5915365" y="498395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DA2C93C-8F38-4682-A331-424E1DE48EB7}"/>
              </a:ext>
            </a:extLst>
          </p:cNvPr>
          <p:cNvCxnSpPr>
            <a:cxnSpLocks/>
          </p:cNvCxnSpPr>
          <p:nvPr/>
        </p:nvCxnSpPr>
        <p:spPr>
          <a:xfrm>
            <a:off x="4876800" y="4038600"/>
            <a:ext cx="1144880" cy="12954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1CA359CC-D374-4D29-A223-869AF48B7BF2}"/>
              </a:ext>
            </a:extLst>
          </p:cNvPr>
          <p:cNvSpPr/>
          <p:nvPr/>
        </p:nvSpPr>
        <p:spPr>
          <a:xfrm>
            <a:off x="4945140" y="5056584"/>
            <a:ext cx="83344" cy="83344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9D74A41-5067-47B8-B3A1-0635ED6FA7E0}"/>
              </a:ext>
            </a:extLst>
          </p:cNvPr>
          <p:cNvSpPr/>
          <p:nvPr/>
        </p:nvSpPr>
        <p:spPr>
          <a:xfrm>
            <a:off x="7775972" y="3647827"/>
            <a:ext cx="83344" cy="83344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9193AF7E-D8C0-48FE-A7B7-88CC06D12693}"/>
              </a:ext>
            </a:extLst>
          </p:cNvPr>
          <p:cNvCxnSpPr>
            <a:cxnSpLocks/>
          </p:cNvCxnSpPr>
          <p:nvPr/>
        </p:nvCxnSpPr>
        <p:spPr>
          <a:xfrm rot="5400000">
            <a:off x="5087778" y="4930456"/>
            <a:ext cx="208201" cy="284243"/>
          </a:xfrm>
          <a:prstGeom prst="curvedConnector3">
            <a:avLst>
              <a:gd name="adj1" fmla="val 12187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C33D7368-1650-4EF8-898D-D31B24509D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46240" y="3423268"/>
            <a:ext cx="1305173" cy="1754292"/>
          </a:xfrm>
          <a:prstGeom prst="curved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902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3-4</a:t>
            </a:r>
            <a:r>
              <a:rPr lang="zh-CN" altLang="en-US" dirty="0"/>
              <a:t>直到满足迭</a:t>
            </a:r>
            <a:br>
              <a:rPr lang="en-US" altLang="zh-CN" dirty="0"/>
            </a:br>
            <a:r>
              <a:rPr lang="zh-CN" altLang="en-US" dirty="0"/>
              <a:t>代终止条件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6F0FC2-9A9E-4C92-A51F-F6C178A475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38" y="2590800"/>
            <a:ext cx="4354892" cy="3039762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1CA359CC-D374-4D29-A223-869AF48B7BF2}"/>
              </a:ext>
            </a:extLst>
          </p:cNvPr>
          <p:cNvSpPr/>
          <p:nvPr/>
        </p:nvSpPr>
        <p:spPr>
          <a:xfrm>
            <a:off x="4945140" y="5056584"/>
            <a:ext cx="83344" cy="833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9D74A41-5067-47B8-B3A1-0635ED6FA7E0}"/>
              </a:ext>
            </a:extLst>
          </p:cNvPr>
          <p:cNvSpPr/>
          <p:nvPr/>
        </p:nvSpPr>
        <p:spPr>
          <a:xfrm>
            <a:off x="7775972" y="3647827"/>
            <a:ext cx="83344" cy="8334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761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3-4</a:t>
            </a:r>
            <a:r>
              <a:rPr lang="zh-CN" altLang="en-US" dirty="0"/>
              <a:t>直到满足迭</a:t>
            </a:r>
            <a:br>
              <a:rPr lang="en-US" altLang="zh-CN" dirty="0"/>
            </a:br>
            <a:r>
              <a:rPr lang="zh-CN" altLang="en-US" dirty="0"/>
              <a:t>代终止条件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28437" y="3467100"/>
            <a:ext cx="3505200" cy="838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00406" y="5866666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一次迭代两个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814136" y="3352800"/>
            <a:ext cx="7491663" cy="2362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28437" y="4419600"/>
            <a:ext cx="3505200" cy="1219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08031" y="3701534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一个</a:t>
            </a:r>
            <a:r>
              <a:rPr lang="en-US" altLang="zh-CN" dirty="0" err="1">
                <a:solidFill>
                  <a:srgbClr val="0033CC"/>
                </a:solidFill>
              </a:rPr>
              <a:t>MapReduce</a:t>
            </a:r>
            <a:r>
              <a:rPr lang="zh-CN" altLang="en-US" dirty="0">
                <a:solidFill>
                  <a:srgbClr val="0033CC"/>
                </a:solidFill>
              </a:rPr>
              <a:t>作业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7176" y="4659868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一个</a:t>
            </a:r>
            <a:r>
              <a:rPr lang="en-US" altLang="zh-CN" dirty="0" err="1">
                <a:solidFill>
                  <a:srgbClr val="0033CC"/>
                </a:solidFill>
              </a:rPr>
              <a:t>MapReduce</a:t>
            </a:r>
            <a:r>
              <a:rPr lang="zh-CN" altLang="en-US" dirty="0">
                <a:solidFill>
                  <a:srgbClr val="0033CC"/>
                </a:solidFill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253935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  <p:bldP spid="8" grpId="0" animBg="1"/>
      <p:bldP spid="11" grpId="0"/>
      <p:bldP spid="1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D9EBA-7642-46BF-960D-290AE986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218FEF-43A2-4427-89B7-3DF6F557F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116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A8DE59-4F90-4ACE-ACA5-E74D5A512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第一个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2"/>
            <a:r>
              <a:rPr lang="zh-CN" altLang="en-US" dirty="0"/>
              <a:t>将</a:t>
            </a:r>
            <a:r>
              <a:rPr lang="zh-CN" altLang="en-US"/>
              <a:t>数据点分配到</a:t>
            </a:r>
            <a:r>
              <a:rPr lang="zh-CN" altLang="en-US" dirty="0"/>
              <a:t>不同的</a:t>
            </a:r>
            <a:r>
              <a:rPr lang="en-US" altLang="zh-CN" dirty="0"/>
              <a:t>Reduce</a:t>
            </a:r>
            <a:r>
              <a:rPr lang="zh-CN" altLang="en-US" dirty="0"/>
              <a:t>任务，即将数据点转换为键值对</a:t>
            </a:r>
            <a:r>
              <a:rPr lang="en-US" altLang="zh-CN" dirty="0">
                <a:solidFill>
                  <a:srgbClr val="FF0000"/>
                </a:solidFill>
              </a:rPr>
              <a:t>[Reduce</a:t>
            </a:r>
            <a:r>
              <a:rPr lang="zh-CN" altLang="en-US" dirty="0">
                <a:solidFill>
                  <a:srgbClr val="FF0000"/>
                </a:solidFill>
              </a:rPr>
              <a:t>任务标识</a:t>
            </a:r>
            <a:r>
              <a:rPr lang="en-US" altLang="zh-CN" dirty="0">
                <a:solidFill>
                  <a:srgbClr val="FF0000"/>
                </a:solidFill>
              </a:rPr>
              <a:t>, point </a:t>
            </a:r>
            <a:r>
              <a:rPr lang="zh-CN" altLang="en-US" dirty="0">
                <a:solidFill>
                  <a:srgbClr val="FF0000"/>
                </a:solidFill>
              </a:rPr>
              <a:t>数据点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endParaRPr lang="en-US" altLang="zh-CN" dirty="0"/>
          </a:p>
          <a:p>
            <a:pPr lvl="2"/>
            <a:r>
              <a:rPr lang="zh-CN" altLang="en-US" dirty="0"/>
              <a:t>将聚类中心发送到</a:t>
            </a:r>
            <a:r>
              <a:rPr lang="zh-CN" altLang="en-US" dirty="0">
                <a:solidFill>
                  <a:srgbClr val="7030A0"/>
                </a:solidFill>
              </a:rPr>
              <a:t>所有</a:t>
            </a:r>
            <a:r>
              <a:rPr lang="zh-CN" altLang="en-US" dirty="0"/>
              <a:t>的</a:t>
            </a:r>
            <a:r>
              <a:rPr lang="en-US" altLang="zh-CN" dirty="0"/>
              <a:t>Reduce</a:t>
            </a:r>
            <a:r>
              <a:rPr lang="zh-CN" altLang="en-US" dirty="0"/>
              <a:t>任务，即将聚类中心转换为键值对</a:t>
            </a:r>
            <a:r>
              <a:rPr lang="en-US" altLang="zh-CN" dirty="0">
                <a:solidFill>
                  <a:srgbClr val="FF0000"/>
                </a:solidFill>
              </a:rPr>
              <a:t>[Reduce</a:t>
            </a:r>
            <a:r>
              <a:rPr lang="zh-CN" altLang="en-US" dirty="0">
                <a:solidFill>
                  <a:srgbClr val="FF0000"/>
                </a:solidFill>
              </a:rPr>
              <a:t>任务标识</a:t>
            </a:r>
            <a:r>
              <a:rPr lang="en-US" altLang="zh-CN" dirty="0">
                <a:solidFill>
                  <a:srgbClr val="FF0000"/>
                </a:solidFill>
              </a:rPr>
              <a:t>, center </a:t>
            </a:r>
            <a:r>
              <a:rPr lang="zh-CN" altLang="en-US" dirty="0">
                <a:solidFill>
                  <a:srgbClr val="FF0000"/>
                </a:solidFill>
              </a:rPr>
              <a:t>聚类中心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2"/>
            <a:r>
              <a:rPr lang="zh-CN" altLang="en-US" dirty="0"/>
              <a:t>分离数据点和聚类中心，计算每个数据点与聚类中心的距离，为数据点添加类别标签</a:t>
            </a:r>
            <a:endParaRPr lang="en-US" altLang="zh-CN" dirty="0"/>
          </a:p>
          <a:p>
            <a:pPr lvl="2"/>
            <a:r>
              <a:rPr lang="zh-CN" altLang="en-US" dirty="0">
                <a:latin typeface="Arial" panose="020B0604020202020204" pitchFamily="34" charset="0"/>
              </a:rPr>
              <a:t>以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类别号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数据点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]</a:t>
            </a:r>
            <a:r>
              <a:rPr lang="zh-CN" altLang="en-US" dirty="0">
                <a:latin typeface="Arial" panose="020B0604020202020204" pitchFamily="34" charset="0"/>
              </a:rPr>
              <a:t>形式的键值对输出聚类结果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7842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D9EBA-7642-46BF-960D-290AE986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218FEF-43A2-4427-89B7-3DF6F557F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117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A8DE59-4F90-4ACE-ACA5-E74D5A512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第二个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作业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2"/>
            <a:r>
              <a:rPr lang="zh-CN" altLang="en-US" dirty="0"/>
              <a:t>读取第一个</a:t>
            </a:r>
            <a:r>
              <a:rPr lang="en-US" altLang="zh-CN" dirty="0"/>
              <a:t>MapReduce</a:t>
            </a:r>
            <a:r>
              <a:rPr lang="zh-CN" altLang="en-US" dirty="0"/>
              <a:t>作业产生的聚类结果，并将结果中的数据点转换为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类别号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数据点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/>
              <a:t>的键值对</a:t>
            </a:r>
            <a:endParaRPr lang="en-US" altLang="zh-CN" dirty="0"/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2"/>
            <a:r>
              <a:rPr lang="zh-CN" altLang="en-US" dirty="0"/>
              <a:t>计算新的聚类中心，并</a:t>
            </a:r>
            <a:r>
              <a:rPr lang="zh-CN" altLang="en-US" dirty="0">
                <a:solidFill>
                  <a:srgbClr val="FF0000"/>
                </a:solidFill>
              </a:rPr>
              <a:t>输出 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新聚类中心，空值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>
                <a:solidFill>
                  <a:srgbClr val="FF0000"/>
                </a:solidFill>
              </a:rPr>
              <a:t>的键值对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61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Naïve</a:t>
            </a:r>
            <a:r>
              <a:rPr lang="zh-CN" altLang="en-US" dirty="0"/>
              <a:t>解决方案的单次迭代运行过程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118</a:t>
            </a:fld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1447800" y="620445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dirty="0"/>
              <a:t>特点：每个数据点都需要与</a:t>
            </a:r>
            <a:r>
              <a:rPr lang="zh-CN" altLang="en-US" dirty="0">
                <a:solidFill>
                  <a:srgbClr val="7030A0"/>
                </a:solidFill>
              </a:rPr>
              <a:t>所有</a:t>
            </a:r>
            <a:r>
              <a:rPr lang="zh-CN" altLang="en-US" dirty="0"/>
              <a:t>聚类中心进行计算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30586B-42ED-4B25-AE6C-C9942CA9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2" y="1578225"/>
            <a:ext cx="8691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03E62-5D2D-45EA-8E67-DE51962F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单次迭代运行过程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42ED53-7369-4F11-A534-7E94107F9B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119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893A94-5C3B-4B2D-AAEA-F0D343423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“广播”</a:t>
            </a:r>
            <a:r>
              <a:rPr lang="zh-CN" altLang="en-US" dirty="0"/>
              <a:t>聚类中心集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34B224-145D-4957-A4BF-63EC6C4C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11363"/>
            <a:ext cx="636802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将数据抽象为一系列键值对，在处理过程中对键值对进行转换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E40ABB-46C7-4F21-A075-8270F741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3" y="2743200"/>
            <a:ext cx="761321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52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设定聚类中心数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例如，</a:t>
            </a:r>
            <a:r>
              <a:rPr lang="en-US" altLang="zh-CN" dirty="0"/>
              <a:t>k=2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选取聚类中心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寻找每个数据点距</a:t>
            </a:r>
            <a:br>
              <a:rPr lang="en-US" altLang="zh-CN" dirty="0"/>
            </a:br>
            <a:r>
              <a:rPr lang="zh-CN" altLang="en-US" dirty="0"/>
              <a:t>离最近的聚类中心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计算同属一个聚类</a:t>
            </a:r>
            <a:br>
              <a:rPr lang="en-US" altLang="zh-CN" dirty="0"/>
            </a:br>
            <a:r>
              <a:rPr lang="zh-CN" altLang="en-US" dirty="0"/>
              <a:t>中心的数据点的新</a:t>
            </a:r>
            <a:br>
              <a:rPr lang="en-US" altLang="zh-CN" dirty="0"/>
            </a:br>
            <a:r>
              <a:rPr lang="zh-CN" altLang="en-US" dirty="0"/>
              <a:t>的聚类中心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3-4</a:t>
            </a:r>
            <a:r>
              <a:rPr lang="zh-CN" altLang="en-US" dirty="0"/>
              <a:t>直到满足迭</a:t>
            </a:r>
            <a:br>
              <a:rPr lang="en-US" altLang="zh-CN" dirty="0"/>
            </a:br>
            <a:r>
              <a:rPr lang="zh-CN" altLang="en-US" dirty="0"/>
              <a:t>代终止条件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28437" y="3467100"/>
            <a:ext cx="3505200" cy="838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00406" y="5866666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一次迭代一个</a:t>
            </a:r>
            <a:r>
              <a:rPr lang="en-US" altLang="zh-CN" dirty="0" err="1">
                <a:solidFill>
                  <a:srgbClr val="FF0000"/>
                </a:solidFill>
              </a:rPr>
              <a:t>MapReduce</a:t>
            </a:r>
            <a:r>
              <a:rPr lang="zh-CN" altLang="en-US" dirty="0">
                <a:solidFill>
                  <a:srgbClr val="FF0000"/>
                </a:solidFill>
              </a:rPr>
              <a:t>作业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814136" y="3352800"/>
            <a:ext cx="7491663" cy="2362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928437" y="4419600"/>
            <a:ext cx="3505200" cy="1219200"/>
          </a:xfrm>
          <a:prstGeom prst="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489582" y="3614538"/>
            <a:ext cx="383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在</a:t>
            </a:r>
            <a:r>
              <a:rPr lang="en-US" altLang="zh-CN" dirty="0">
                <a:solidFill>
                  <a:srgbClr val="0033CC"/>
                </a:solidFill>
              </a:rPr>
              <a:t>Map</a:t>
            </a:r>
            <a:r>
              <a:rPr lang="zh-CN" altLang="en-US" dirty="0">
                <a:solidFill>
                  <a:srgbClr val="0033CC"/>
                </a:solidFill>
              </a:rPr>
              <a:t>阶段实现，其中采用广播方式读取聚类中心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87176" y="4803268"/>
            <a:ext cx="383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</a:rPr>
              <a:t>在</a:t>
            </a:r>
            <a:r>
              <a:rPr lang="en-US" altLang="zh-CN" dirty="0">
                <a:solidFill>
                  <a:srgbClr val="0033CC"/>
                </a:solidFill>
              </a:rPr>
              <a:t>Reduce</a:t>
            </a:r>
            <a:r>
              <a:rPr lang="zh-CN" altLang="en-US" dirty="0">
                <a:solidFill>
                  <a:srgbClr val="0033CC"/>
                </a:solidFill>
              </a:rPr>
              <a:t>阶段实现</a:t>
            </a:r>
          </a:p>
        </p:txBody>
      </p:sp>
    </p:spTree>
    <p:extLst>
      <p:ext uri="{BB962C8B-B14F-4D97-AF65-F5344CB8AC3E}">
        <p14:creationId xmlns:p14="http://schemas.microsoft.com/office/powerpoint/2010/main" val="27652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7" grpId="0" animBg="1"/>
      <p:bldP spid="8" grpId="0" animBg="1"/>
      <p:bldP spid="11" grpId="0"/>
      <p:bldP spid="1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F774CA-6120-4DD9-8176-85A74333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AA3057-F8A2-49FE-B436-7EE12EDA2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E12854-1F17-485C-972A-63A0BE93E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>
                <a:solidFill>
                  <a:srgbClr val="0033CC"/>
                </a:solidFill>
              </a:rPr>
              <a:t>广播方式</a:t>
            </a:r>
            <a:r>
              <a:rPr lang="zh-CN" altLang="en-US"/>
              <a:t>读取聚类</a:t>
            </a:r>
            <a:r>
              <a:rPr lang="zh-CN" altLang="en-US" dirty="0"/>
              <a:t>中心集</a:t>
            </a:r>
            <a:endParaRPr lang="en-US" altLang="zh-CN" dirty="0"/>
          </a:p>
          <a:p>
            <a:pPr lvl="1"/>
            <a:r>
              <a:rPr lang="zh-CN" altLang="en-US" dirty="0"/>
              <a:t>计算每个数据点与各聚类中心之间的距离，为数据点添加类别标签，即将数据点转换为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类别号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数据点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]</a:t>
            </a:r>
            <a:r>
              <a:rPr lang="zh-CN" altLang="en-US" dirty="0"/>
              <a:t>的键值对</a:t>
            </a:r>
            <a:endParaRPr lang="en-US" altLang="zh-CN" dirty="0"/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为属于同一聚类中心的数据点计算新的聚类中心，并输出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zh-CN" altLang="en-US" dirty="0">
                <a:solidFill>
                  <a:srgbClr val="FF0000"/>
                </a:solidFill>
              </a:rPr>
              <a:t>新聚类中心，空值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zh-CN" altLang="en-US" dirty="0"/>
              <a:t>的键值对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CD8E30-8CE6-47E1-AD86-508C1BCDC19F}"/>
              </a:ext>
            </a:extLst>
          </p:cNvPr>
          <p:cNvSpPr/>
          <p:nvPr/>
        </p:nvSpPr>
        <p:spPr>
          <a:xfrm>
            <a:off x="2750892" y="1371600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3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96117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7628B0-3DA3-1A40-9FBE-B0B851F1A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59"/>
          <a:stretch/>
        </p:blipFill>
        <p:spPr>
          <a:xfrm>
            <a:off x="1341294" y="3520919"/>
            <a:ext cx="3794412" cy="212708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ED362B-5C7F-4589-ABC9-5D7963CF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map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FA6B9A-8B1A-482B-93D9-B2D81A9EA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122</a:t>
            </a:fld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129977-14AD-492C-BD72-2B2F795973EE}"/>
              </a:ext>
            </a:extLst>
          </p:cNvPr>
          <p:cNvSpPr/>
          <p:nvPr/>
        </p:nvSpPr>
        <p:spPr>
          <a:xfrm>
            <a:off x="1369218" y="3901918"/>
            <a:ext cx="3646775" cy="1736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3706A6-B640-4448-9F61-0B2A8B53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010670"/>
            <a:ext cx="3794413" cy="251024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4C52F3-C03D-D644-B325-1CF952D369A6}"/>
              </a:ext>
            </a:extLst>
          </p:cNvPr>
          <p:cNvSpPr txBox="1"/>
          <p:nvPr/>
        </p:nvSpPr>
        <p:spPr>
          <a:xfrm>
            <a:off x="5638800" y="3200400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读取广播的聚类中心集，为每个数据点添加类别标签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3F18A4-A74D-4B0D-9D03-1C3250847BAB}"/>
              </a:ext>
            </a:extLst>
          </p:cNvPr>
          <p:cNvSpPr/>
          <p:nvPr/>
        </p:nvSpPr>
        <p:spPr>
          <a:xfrm>
            <a:off x="1371600" y="2590800"/>
            <a:ext cx="3429000" cy="701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6F556-9630-4204-8B39-05703B04E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179"/>
          <a:stretch/>
        </p:blipFill>
        <p:spPr>
          <a:xfrm>
            <a:off x="1273629" y="5667600"/>
            <a:ext cx="388858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A9CD5-FC6F-4D3D-AB18-E1929F97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reduce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F4A22C-A84E-4B27-A842-BE5945FD3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123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3773BA-2699-412E-B2B0-05FB25174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E6AEF5-2A8B-4614-B145-4862E49F3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61123"/>
            <a:ext cx="5715000" cy="2716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43C202-2C28-4C84-8BE2-C18943F4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72646"/>
            <a:ext cx="4267200" cy="22540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D9D057-5A2A-4FB7-92AB-7AC9217A7B25}"/>
              </a:ext>
            </a:extLst>
          </p:cNvPr>
          <p:cNvSpPr/>
          <p:nvPr/>
        </p:nvSpPr>
        <p:spPr>
          <a:xfrm>
            <a:off x="1204912" y="4072646"/>
            <a:ext cx="3748088" cy="171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9B62B4-C5F1-2C48-9E24-64BE7310191A}"/>
              </a:ext>
            </a:extLst>
          </p:cNvPr>
          <p:cNvSpPr txBox="1"/>
          <p:nvPr/>
        </p:nvSpPr>
        <p:spPr>
          <a:xfrm>
            <a:off x="5486400" y="3200400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从输入值中解析数据点并计算聚类中心</a:t>
            </a:r>
          </a:p>
        </p:txBody>
      </p:sp>
    </p:spTree>
    <p:extLst>
      <p:ext uri="{BB962C8B-B14F-4D97-AF65-F5344CB8AC3E}">
        <p14:creationId xmlns:p14="http://schemas.microsoft.com/office/powerpoint/2010/main" val="14005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2C1DA-C9F8-4C05-8DC5-DCD08C87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90600"/>
            <a:ext cx="3098594" cy="274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3A028C-9363-5641-878F-0AD73CC8B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25" y="3724176"/>
            <a:ext cx="2396775" cy="313382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12160C-A004-429A-B899-1D5E0772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043DE1E-0454-4FDA-B830-715F69A3CF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124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C50C0D-5926-4F3E-9F63-7E27216CBCD0}"/>
              </a:ext>
            </a:extLst>
          </p:cNvPr>
          <p:cNvSpPr/>
          <p:nvPr/>
        </p:nvSpPr>
        <p:spPr>
          <a:xfrm>
            <a:off x="1981200" y="3733800"/>
            <a:ext cx="2357389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C0E1A1-85DB-4539-8A95-EC7406F81757}"/>
              </a:ext>
            </a:extLst>
          </p:cNvPr>
          <p:cNvSpPr/>
          <p:nvPr/>
        </p:nvSpPr>
        <p:spPr>
          <a:xfrm>
            <a:off x="1981200" y="4648200"/>
            <a:ext cx="2357389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21490B-84B8-5546-A7D5-AE56A20A577D}"/>
              </a:ext>
            </a:extLst>
          </p:cNvPr>
          <p:cNvSpPr txBox="1"/>
          <p:nvPr/>
        </p:nvSpPr>
        <p:spPr>
          <a:xfrm>
            <a:off x="5486400" y="3200400"/>
            <a:ext cx="307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广播聚类中心集，并在最后一次迭代时将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任务数设置为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8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lt"/>
              </a:rPr>
              <a:t>迭代计算的性能分析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一个步骤的计算过程由一个</a:t>
            </a:r>
            <a:r>
              <a:rPr lang="en-US" altLang="zh-CN" dirty="0" err="1">
                <a:latin typeface="+mn-ea"/>
              </a:rPr>
              <a:t>MapReduce</a:t>
            </a:r>
            <a:r>
              <a:rPr lang="zh-CN" altLang="en-US" dirty="0">
                <a:latin typeface="+mn-ea"/>
              </a:rPr>
              <a:t>作业来实现，迭代次数决定了</a:t>
            </a:r>
            <a:r>
              <a:rPr lang="en-US" altLang="zh-CN" dirty="0" err="1">
                <a:latin typeface="+mn-ea"/>
              </a:rPr>
              <a:t>MapReduce</a:t>
            </a:r>
            <a:r>
              <a:rPr lang="zh-CN" altLang="en-US" dirty="0">
                <a:latin typeface="+mn-ea"/>
              </a:rPr>
              <a:t>作业的个数</a:t>
            </a:r>
          </a:p>
          <a:p>
            <a:r>
              <a:rPr lang="zh-CN" altLang="en-US" dirty="0">
                <a:latin typeface="+mn-ea"/>
              </a:rPr>
              <a:t>每一步骤结束时将结果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写入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HDFS</a:t>
            </a:r>
            <a:r>
              <a:rPr lang="zh-CN" altLang="en-US" dirty="0">
                <a:latin typeface="+mn-ea"/>
              </a:rPr>
              <a:t>，下一步将该结果再次</a:t>
            </a:r>
            <a:r>
              <a:rPr lang="zh-CN" altLang="en-US" dirty="0">
                <a:solidFill>
                  <a:srgbClr val="0033CC"/>
                </a:solidFill>
                <a:latin typeface="+mn-ea"/>
              </a:rPr>
              <a:t>从</a:t>
            </a:r>
            <a:r>
              <a:rPr lang="en-US" altLang="zh-CN" dirty="0">
                <a:solidFill>
                  <a:srgbClr val="0033CC"/>
                </a:solidFill>
                <a:latin typeface="+mn-ea"/>
              </a:rPr>
              <a:t>HDFS</a:t>
            </a:r>
            <a:r>
              <a:rPr lang="zh-CN" altLang="en-US" dirty="0">
                <a:solidFill>
                  <a:srgbClr val="0033CC"/>
                </a:solidFill>
                <a:latin typeface="+mn-ea"/>
              </a:rPr>
              <a:t>读出</a:t>
            </a:r>
          </a:p>
        </p:txBody>
      </p:sp>
      <p:grpSp>
        <p:nvGrpSpPr>
          <p:cNvPr id="5" name="Group 672"/>
          <p:cNvGrpSpPr/>
          <p:nvPr/>
        </p:nvGrpSpPr>
        <p:grpSpPr>
          <a:xfrm>
            <a:off x="1295400" y="4191000"/>
            <a:ext cx="6290141" cy="2042101"/>
            <a:chOff x="0" y="31216"/>
            <a:chExt cx="4347528" cy="838429"/>
          </a:xfrm>
        </p:grpSpPr>
        <p:grpSp>
          <p:nvGrpSpPr>
            <p:cNvPr id="6" name="Group 597"/>
            <p:cNvGrpSpPr/>
            <p:nvPr/>
          </p:nvGrpSpPr>
          <p:grpSpPr>
            <a:xfrm>
              <a:off x="0" y="491220"/>
              <a:ext cx="316218" cy="378425"/>
              <a:chOff x="0" y="0"/>
              <a:chExt cx="316217" cy="378423"/>
            </a:xfrm>
          </p:grpSpPr>
          <p:grpSp>
            <p:nvGrpSpPr>
              <p:cNvPr id="81" name="Group 59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88" name="Shape 58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9" name="Shape 58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82" name="Group 59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86" name="Shape 59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7" name="Shape 59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83" name="Group 59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84" name="Shape 59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5" name="Shape 59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7" name="Group 600"/>
            <p:cNvGrpSpPr/>
            <p:nvPr/>
          </p:nvGrpSpPr>
          <p:grpSpPr>
            <a:xfrm>
              <a:off x="448345" y="593810"/>
              <a:ext cx="267579" cy="157993"/>
              <a:chOff x="0" y="0"/>
              <a:chExt cx="267578" cy="157992"/>
            </a:xfrm>
          </p:grpSpPr>
          <p:sp>
            <p:nvSpPr>
              <p:cNvPr id="79" name="Shape 59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80" name="Shape 599"/>
              <p:cNvSpPr/>
              <p:nvPr/>
            </p:nvSpPr>
            <p:spPr>
              <a:xfrm>
                <a:off x="0" y="0"/>
                <a:ext cx="267578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/>
                  <a:t>Step</a:t>
                </a:r>
              </a:p>
            </p:txBody>
          </p:sp>
        </p:grpSp>
        <p:sp>
          <p:nvSpPr>
            <p:cNvPr id="8" name="Shape 601"/>
            <p:cNvSpPr/>
            <p:nvPr/>
          </p:nvSpPr>
          <p:spPr>
            <a:xfrm>
              <a:off x="329818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Shape 602"/>
            <p:cNvSpPr/>
            <p:nvPr/>
          </p:nvSpPr>
          <p:spPr>
            <a:xfrm>
              <a:off x="72558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0" name="Group 612"/>
            <p:cNvGrpSpPr/>
            <p:nvPr/>
          </p:nvGrpSpPr>
          <p:grpSpPr>
            <a:xfrm>
              <a:off x="865918" y="491220"/>
              <a:ext cx="316218" cy="378425"/>
              <a:chOff x="0" y="0"/>
              <a:chExt cx="316217" cy="378423"/>
            </a:xfrm>
          </p:grpSpPr>
          <p:grpSp>
            <p:nvGrpSpPr>
              <p:cNvPr id="70" name="Group 605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77" name="Shape 603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" name="Shape 60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71" name="Group 608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75" name="Shape 606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6" name="Shape 607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72" name="Group 611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73" name="Shape 60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4" name="Shape 610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1" name="Group 615"/>
            <p:cNvGrpSpPr/>
            <p:nvPr/>
          </p:nvGrpSpPr>
          <p:grpSpPr>
            <a:xfrm>
              <a:off x="1314264" y="593810"/>
              <a:ext cx="267580" cy="157993"/>
              <a:chOff x="0" y="0"/>
              <a:chExt cx="267579" cy="157992"/>
            </a:xfrm>
          </p:grpSpPr>
          <p:sp>
            <p:nvSpPr>
              <p:cNvPr id="68" name="Shape 613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Shape 614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/>
                  <a:t>Step</a:t>
                </a:r>
              </a:p>
            </p:txBody>
          </p:sp>
        </p:grpSp>
        <p:sp>
          <p:nvSpPr>
            <p:cNvPr id="12" name="Shape 616"/>
            <p:cNvSpPr/>
            <p:nvPr/>
          </p:nvSpPr>
          <p:spPr>
            <a:xfrm>
              <a:off x="1195737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Shape 617"/>
            <p:cNvSpPr/>
            <p:nvPr/>
          </p:nvSpPr>
          <p:spPr>
            <a:xfrm>
              <a:off x="1591503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4" name="Group 627"/>
            <p:cNvGrpSpPr/>
            <p:nvPr/>
          </p:nvGrpSpPr>
          <p:grpSpPr>
            <a:xfrm>
              <a:off x="1732926" y="491220"/>
              <a:ext cx="316218" cy="378425"/>
              <a:chOff x="0" y="0"/>
              <a:chExt cx="316217" cy="378423"/>
            </a:xfrm>
          </p:grpSpPr>
          <p:grpSp>
            <p:nvGrpSpPr>
              <p:cNvPr id="59" name="Group 62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66" name="Shape 61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7" name="Shape 61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60" name="Group 62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64" name="Shape 62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5" name="Shape 62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61" name="Group 62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62" name="Shape 62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63" name="Shape 62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5" name="Group 630"/>
            <p:cNvGrpSpPr/>
            <p:nvPr/>
          </p:nvGrpSpPr>
          <p:grpSpPr>
            <a:xfrm>
              <a:off x="2181271" y="593810"/>
              <a:ext cx="267580" cy="157992"/>
              <a:chOff x="0" y="0"/>
              <a:chExt cx="267578" cy="157991"/>
            </a:xfrm>
          </p:grpSpPr>
          <p:sp>
            <p:nvSpPr>
              <p:cNvPr id="57" name="Shape 62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 dirty="0">
                  <a:latin typeface="Arial" panose="020B0604020202020204" pitchFamily="34" charset="0"/>
                </a:endParaRPr>
              </a:p>
            </p:txBody>
          </p:sp>
          <p:sp>
            <p:nvSpPr>
              <p:cNvPr id="58" name="Shape 629"/>
              <p:cNvSpPr/>
              <p:nvPr/>
            </p:nvSpPr>
            <p:spPr>
              <a:xfrm>
                <a:off x="0" y="0"/>
                <a:ext cx="267579" cy="1579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/>
                  <a:t>Step</a:t>
                </a:r>
              </a:p>
            </p:txBody>
          </p:sp>
        </p:grpSp>
        <p:sp>
          <p:nvSpPr>
            <p:cNvPr id="16" name="Shape 631"/>
            <p:cNvSpPr/>
            <p:nvPr/>
          </p:nvSpPr>
          <p:spPr>
            <a:xfrm>
              <a:off x="206274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7" name="Shape 632"/>
            <p:cNvSpPr/>
            <p:nvPr/>
          </p:nvSpPr>
          <p:spPr>
            <a:xfrm>
              <a:off x="2458510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18" name="Group 642"/>
            <p:cNvGrpSpPr/>
            <p:nvPr/>
          </p:nvGrpSpPr>
          <p:grpSpPr>
            <a:xfrm>
              <a:off x="2620486" y="491220"/>
              <a:ext cx="316218" cy="378425"/>
              <a:chOff x="0" y="0"/>
              <a:chExt cx="316217" cy="378423"/>
            </a:xfrm>
          </p:grpSpPr>
          <p:grpSp>
            <p:nvGrpSpPr>
              <p:cNvPr id="48" name="Group 635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55" name="Shape 633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6" name="Shape 63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49" name="Group 638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53" name="Shape 636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4" name="Shape 637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50" name="Group 641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51" name="Shape 63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52" name="Shape 640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19" name="Group 645"/>
            <p:cNvGrpSpPr/>
            <p:nvPr/>
          </p:nvGrpSpPr>
          <p:grpSpPr>
            <a:xfrm>
              <a:off x="3084516" y="594070"/>
              <a:ext cx="236210" cy="157473"/>
              <a:chOff x="15685" y="260"/>
              <a:chExt cx="236208" cy="157472"/>
            </a:xfrm>
          </p:grpSpPr>
          <p:sp>
            <p:nvSpPr>
              <p:cNvPr id="46" name="Shape 643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47" name="Shape 644"/>
              <p:cNvSpPr/>
              <p:nvPr/>
            </p:nvSpPr>
            <p:spPr>
              <a:xfrm>
                <a:off x="44959" y="41957"/>
                <a:ext cx="177662" cy="740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>
                    <a:latin typeface="Arial" panose="020B0604020202020204" pitchFamily="34" charset="0"/>
                  </a:rPr>
                  <a:t>Step</a:t>
                </a:r>
              </a:p>
            </p:txBody>
          </p:sp>
        </p:grpSp>
        <p:sp>
          <p:nvSpPr>
            <p:cNvPr id="20" name="Shape 646"/>
            <p:cNvSpPr/>
            <p:nvPr/>
          </p:nvSpPr>
          <p:spPr>
            <a:xfrm>
              <a:off x="295030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" name="Shape 647"/>
            <p:cNvSpPr/>
            <p:nvPr/>
          </p:nvSpPr>
          <p:spPr>
            <a:xfrm>
              <a:off x="3346070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22" name="Group 657"/>
            <p:cNvGrpSpPr/>
            <p:nvPr/>
          </p:nvGrpSpPr>
          <p:grpSpPr>
            <a:xfrm>
              <a:off x="3503840" y="491220"/>
              <a:ext cx="316218" cy="378425"/>
              <a:chOff x="0" y="0"/>
              <a:chExt cx="316217" cy="378423"/>
            </a:xfrm>
          </p:grpSpPr>
          <p:grpSp>
            <p:nvGrpSpPr>
              <p:cNvPr id="37" name="Group 650"/>
              <p:cNvGrpSpPr/>
              <p:nvPr/>
            </p:nvGrpSpPr>
            <p:grpSpPr>
              <a:xfrm>
                <a:off x="0" y="0"/>
                <a:ext cx="236207" cy="236207"/>
                <a:chOff x="0" y="0"/>
                <a:chExt cx="236206" cy="236206"/>
              </a:xfrm>
            </p:grpSpPr>
            <p:sp>
              <p:nvSpPr>
                <p:cNvPr id="44" name="Shape 648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" name="Shape 649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38" name="Group 653"/>
              <p:cNvGrpSpPr/>
              <p:nvPr/>
            </p:nvGrpSpPr>
            <p:grpSpPr>
              <a:xfrm>
                <a:off x="39367" y="69059"/>
                <a:ext cx="236207" cy="236207"/>
                <a:chOff x="0" y="0"/>
                <a:chExt cx="236206" cy="236206"/>
              </a:xfrm>
            </p:grpSpPr>
            <p:sp>
              <p:nvSpPr>
                <p:cNvPr id="42" name="Shape 651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3" name="Shape 652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grpSp>
            <p:nvGrpSpPr>
              <p:cNvPr id="39" name="Group 656"/>
              <p:cNvGrpSpPr/>
              <p:nvPr/>
            </p:nvGrpSpPr>
            <p:grpSpPr>
              <a:xfrm>
                <a:off x="80011" y="142217"/>
                <a:ext cx="236207" cy="236207"/>
                <a:chOff x="0" y="0"/>
                <a:chExt cx="236206" cy="236206"/>
              </a:xfrm>
            </p:grpSpPr>
            <p:sp>
              <p:nvSpPr>
                <p:cNvPr id="40" name="Shape 654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1" name="Shape 655"/>
                <p:cNvSpPr/>
                <p:nvPr/>
              </p:nvSpPr>
              <p:spPr>
                <a:xfrm>
                  <a:off x="-1" y="-1"/>
                  <a:ext cx="236208" cy="2362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3600"/>
                      </a:moveTo>
                      <a:cubicBezTo>
                        <a:pt x="21600" y="5588"/>
                        <a:pt x="16765" y="7200"/>
                        <a:pt x="10800" y="7200"/>
                      </a:cubicBezTo>
                      <a:cubicBezTo>
                        <a:pt x="4835" y="7200"/>
                        <a:pt x="0" y="5588"/>
                        <a:pt x="0" y="3600"/>
                      </a:cubicBezTo>
                      <a:moveTo>
                        <a:pt x="0" y="3600"/>
                      </a:moveTo>
                      <a:cubicBezTo>
                        <a:pt x="0" y="1612"/>
                        <a:pt x="4835" y="0"/>
                        <a:pt x="10800" y="0"/>
                      </a:cubicBezTo>
                      <a:cubicBezTo>
                        <a:pt x="16765" y="0"/>
                        <a:pt x="21600" y="1612"/>
                        <a:pt x="21600" y="3600"/>
                      </a:cubicBezTo>
                      <a:lnTo>
                        <a:pt x="21600" y="18000"/>
                      </a:lnTo>
                      <a:cubicBezTo>
                        <a:pt x="21600" y="19988"/>
                        <a:pt x="16765" y="21600"/>
                        <a:pt x="10800" y="21600"/>
                      </a:cubicBezTo>
                      <a:cubicBezTo>
                        <a:pt x="4835" y="21600"/>
                        <a:pt x="0" y="19988"/>
                        <a:pt x="0" y="18000"/>
                      </a:cubicBezTo>
                      <a:close/>
                    </a:path>
                  </a:pathLst>
                </a:custGeom>
                <a:noFill/>
                <a:ln w="19050" cap="flat">
                  <a:solidFill>
                    <a:srgbClr val="000000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 algn="ctr">
                    <a:defRPr sz="10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</p:grpSp>
        <p:grpSp>
          <p:nvGrpSpPr>
            <p:cNvPr id="23" name="Group 660"/>
            <p:cNvGrpSpPr/>
            <p:nvPr/>
          </p:nvGrpSpPr>
          <p:grpSpPr>
            <a:xfrm>
              <a:off x="3967870" y="594070"/>
              <a:ext cx="236209" cy="157473"/>
              <a:chOff x="15685" y="260"/>
              <a:chExt cx="236208" cy="157472"/>
            </a:xfrm>
          </p:grpSpPr>
          <p:sp>
            <p:nvSpPr>
              <p:cNvPr id="35" name="Shape 658"/>
              <p:cNvSpPr/>
              <p:nvPr/>
            </p:nvSpPr>
            <p:spPr>
              <a:xfrm>
                <a:off x="15685" y="260"/>
                <a:ext cx="236208" cy="157472"/>
              </a:xfrm>
              <a:prstGeom prst="rect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36" name="Shape 659"/>
              <p:cNvSpPr/>
              <p:nvPr/>
            </p:nvSpPr>
            <p:spPr>
              <a:xfrm>
                <a:off x="44958" y="41957"/>
                <a:ext cx="177662" cy="740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36000" tIns="36000" rIns="36000" bIns="36000" numCol="1" anchor="ctr">
                <a:spAutoFit/>
              </a:bodyPr>
              <a:lstStyle>
                <a:lvl1pPr algn="ctr">
                  <a:defRPr sz="7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pPr lvl="0">
                  <a:defRPr sz="1800"/>
                </a:pPr>
                <a:r>
                  <a:rPr sz="700" dirty="0">
                    <a:latin typeface="Arial" panose="020B0604020202020204" pitchFamily="34" charset="0"/>
                  </a:rPr>
                  <a:t>Step</a:t>
                </a:r>
              </a:p>
            </p:txBody>
          </p:sp>
        </p:grpSp>
        <p:sp>
          <p:nvSpPr>
            <p:cNvPr id="24" name="Shape 661"/>
            <p:cNvSpPr/>
            <p:nvPr/>
          </p:nvSpPr>
          <p:spPr>
            <a:xfrm>
              <a:off x="3833657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5" name="Shape 662"/>
            <p:cNvSpPr/>
            <p:nvPr/>
          </p:nvSpPr>
          <p:spPr>
            <a:xfrm>
              <a:off x="4229424" y="678871"/>
              <a:ext cx="118104" cy="1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olid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grpSp>
          <p:nvGrpSpPr>
            <p:cNvPr id="26" name="Group 665"/>
            <p:cNvGrpSpPr/>
            <p:nvPr/>
          </p:nvGrpSpPr>
          <p:grpSpPr>
            <a:xfrm>
              <a:off x="1846177" y="31216"/>
              <a:ext cx="559801" cy="168707"/>
              <a:chOff x="-44220" y="31217"/>
              <a:chExt cx="559799" cy="168706"/>
            </a:xfrm>
          </p:grpSpPr>
          <p:sp>
            <p:nvSpPr>
              <p:cNvPr id="33" name="Shape 663"/>
              <p:cNvSpPr/>
              <p:nvPr/>
            </p:nvSpPr>
            <p:spPr>
              <a:xfrm>
                <a:off x="0" y="31217"/>
                <a:ext cx="515579" cy="16870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9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4" name="Shape 664"/>
              <p:cNvSpPr/>
              <p:nvPr/>
            </p:nvSpPr>
            <p:spPr>
              <a:xfrm>
                <a:off x="-44220" y="87138"/>
                <a:ext cx="499110" cy="5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900"/>
                </a:lvl1pPr>
              </a:lstStyle>
              <a:p>
                <a:pPr lvl="0" algn="ctr">
                  <a:defRPr sz="1800"/>
                </a:pPr>
                <a:r>
                  <a:rPr sz="900" dirty="0">
                    <a:latin typeface="Arial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27" name="Shape 666"/>
            <p:cNvSpPr/>
            <p:nvPr/>
          </p:nvSpPr>
          <p:spPr>
            <a:xfrm flipH="1">
              <a:off x="595618" y="203934"/>
              <a:ext cx="1373516" cy="316946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" name="Shape 667"/>
            <p:cNvSpPr/>
            <p:nvPr/>
          </p:nvSpPr>
          <p:spPr>
            <a:xfrm>
              <a:off x="2196957" y="203934"/>
              <a:ext cx="1019187" cy="345290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" name="Shape 668"/>
            <p:cNvSpPr/>
            <p:nvPr/>
          </p:nvSpPr>
          <p:spPr>
            <a:xfrm>
              <a:off x="2264648" y="203935"/>
              <a:ext cx="1832426" cy="345289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" name="Shape 669"/>
            <p:cNvSpPr/>
            <p:nvPr/>
          </p:nvSpPr>
          <p:spPr>
            <a:xfrm>
              <a:off x="2100210" y="199922"/>
              <a:ext cx="214851" cy="360178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" name="Shape 670"/>
            <p:cNvSpPr/>
            <p:nvPr/>
          </p:nvSpPr>
          <p:spPr>
            <a:xfrm flipH="1">
              <a:off x="1461536" y="199922"/>
              <a:ext cx="587609" cy="349302"/>
            </a:xfrm>
            <a:prstGeom prst="line">
              <a:avLst/>
            </a:prstGeom>
            <a:noFill/>
            <a:ln w="19050" cap="flat">
              <a:solidFill>
                <a:srgbClr val="000000"/>
              </a:solidFill>
              <a:prstDash val="sysDash"/>
              <a:bevel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pic>
          <p:nvPicPr>
            <p:cNvPr id="32" name="image19.png" descr="http://www.evidentia.net/wp-content/uploads/going-around-in-circles-500x497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271970" y="56872"/>
              <a:ext cx="118105" cy="117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1" name="图片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785" y="4253488"/>
            <a:ext cx="1384820" cy="4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57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课后阅读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</a:t>
            </a:r>
            <a:endParaRPr lang="en-US" altLang="zh-CN" dirty="0"/>
          </a:p>
          <a:p>
            <a:pPr lvl="1"/>
            <a:r>
              <a:rPr lang="en-US" altLang="zh-CN" dirty="0"/>
              <a:t>Dean, J., &amp; </a:t>
            </a:r>
            <a:r>
              <a:rPr lang="en-US" altLang="zh-CN" dirty="0" err="1"/>
              <a:t>Ghemawat</a:t>
            </a:r>
            <a:r>
              <a:rPr lang="en-US" altLang="zh-CN" dirty="0"/>
              <a:t>, S. (2004). </a:t>
            </a:r>
            <a:r>
              <a:rPr lang="en-US" altLang="zh-CN" dirty="0" err="1"/>
              <a:t>MapReduce</a:t>
            </a:r>
            <a:r>
              <a:rPr lang="en-US" altLang="zh-CN" dirty="0"/>
              <a:t> : Simplified Data Processing on Large Clusters. In OSDI (pp. 137–149).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956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  <a:endParaRPr lang="zh-CN" alt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000000"/>
                </a:solidFill>
                <a:latin typeface="+mn-ea"/>
                <a:ea typeface="+mn-ea"/>
              </a:rPr>
              <a:t>设计思想</a:t>
            </a:r>
            <a:endParaRPr kumimoji="1" lang="en-US" altLang="zh-CN" sz="32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000000"/>
                </a:solidFill>
                <a:latin typeface="+mn-ea"/>
                <a:ea typeface="+mn-ea"/>
              </a:rPr>
              <a:t>体系架构</a:t>
            </a:r>
            <a:endParaRPr kumimoji="1" lang="en-US" altLang="zh-CN" sz="32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kumimoji="1" lang="zh-CN" altLang="es-ES" sz="3200" dirty="0">
                <a:solidFill>
                  <a:srgbClr val="000000"/>
                </a:solidFill>
                <a:latin typeface="+mn-ea"/>
                <a:ea typeface="+mn-ea"/>
              </a:rPr>
              <a:t>工作</a:t>
            </a:r>
            <a:r>
              <a:rPr kumimoji="1" lang="zh-CN" altLang="en-US" sz="3200" dirty="0">
                <a:solidFill>
                  <a:srgbClr val="000000"/>
                </a:solidFill>
                <a:latin typeface="+mn-ea"/>
                <a:ea typeface="+mn-ea"/>
              </a:rPr>
              <a:t>原理</a:t>
            </a:r>
            <a:endParaRPr kumimoji="1" lang="en-US" altLang="zh-CN" sz="32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000000"/>
                </a:solidFill>
                <a:latin typeface="+mn-ea"/>
                <a:ea typeface="+mn-ea"/>
              </a:rPr>
              <a:t>容错机制</a:t>
            </a:r>
            <a:endParaRPr kumimoji="1" lang="en-US" altLang="zh-CN" sz="32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kumimoji="1" lang="zh-CN" altLang="en-US" sz="3200" dirty="0">
                <a:solidFill>
                  <a:srgbClr val="000000"/>
                </a:solidFill>
                <a:latin typeface="+mn-ea"/>
                <a:ea typeface="+mn-ea"/>
              </a:rPr>
              <a:t>编程示例</a:t>
            </a:r>
            <a:endParaRPr kumimoji="1" lang="en-US" altLang="zh-CN" sz="3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127</a:t>
            </a:fld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800600"/>
            <a:ext cx="3529012" cy="11116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077BC95-C11A-4F44-AD4E-56F40C8A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788" y="1715875"/>
            <a:ext cx="2542252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286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13119-FA37-886B-EB9D-815335BE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23860D-8BFC-F3B0-2C29-EDCE2958C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128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DA0BC0-3D55-FAA6-1D6A-7FD0C413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习题（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p69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）：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基础题：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编程题：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11</a:t>
            </a:r>
          </a:p>
          <a:p>
            <a:pPr marL="457200" lvl="1" indent="0"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要求：采用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hadoop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接口，要有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map()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reduce()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、主函数，伪代码、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scala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等语言均可</a:t>
            </a:r>
          </a:p>
        </p:txBody>
      </p:sp>
    </p:spTree>
    <p:extLst>
      <p:ext uri="{BB962C8B-B14F-4D97-AF65-F5344CB8AC3E}">
        <p14:creationId xmlns:p14="http://schemas.microsoft.com/office/powerpoint/2010/main" val="3092903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MPI</a:t>
            </a:r>
            <a:r>
              <a:rPr lang="zh-CN" altLang="en-US" dirty="0"/>
              <a:t>与</a:t>
            </a:r>
            <a:r>
              <a:rPr lang="en-US" altLang="zh-CN" dirty="0" err="1"/>
              <a:t>MapReduce</a:t>
            </a:r>
            <a:endParaRPr lang="en-US" altLang="zh-CN" dirty="0"/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计算模型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7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抽象为</a:t>
            </a:r>
            <a:r>
              <a:rPr lang="en-US" altLang="zh-CN" dirty="0"/>
              <a:t>Map</a:t>
            </a:r>
            <a:r>
              <a:rPr lang="zh-CN" altLang="en-US" dirty="0"/>
              <a:t>和</a:t>
            </a:r>
            <a:r>
              <a:rPr lang="en-US" altLang="zh-CN" dirty="0"/>
              <a:t>Reduce</a:t>
            </a:r>
            <a:r>
              <a:rPr lang="zh-CN" altLang="en-US" dirty="0"/>
              <a:t>两个过程</a:t>
            </a:r>
            <a:endParaRPr lang="en-US" altLang="zh-CN" dirty="0"/>
          </a:p>
          <a:p>
            <a:pPr lvl="1"/>
            <a:r>
              <a:rPr lang="en-US" altLang="zh-CN" dirty="0"/>
              <a:t>Map</a:t>
            </a:r>
            <a:r>
              <a:rPr lang="zh-CN" altLang="en-US" dirty="0"/>
              <a:t>的过程将输入键值对进行一次变换，产生若干个新的键值对，</a:t>
            </a:r>
            <a:r>
              <a:rPr lang="en-US" altLang="zh-CN" dirty="0"/>
              <a:t>Map</a:t>
            </a:r>
            <a:r>
              <a:rPr lang="zh-CN" altLang="en-US" dirty="0"/>
              <a:t>转换前后的键值对的内容通常都会不同</a:t>
            </a:r>
            <a:endParaRPr lang="en-US" altLang="zh-CN" dirty="0"/>
          </a:p>
          <a:p>
            <a:pPr lvl="1"/>
            <a:r>
              <a:rPr lang="en-US" altLang="zh-CN" dirty="0"/>
              <a:t>Reduce</a:t>
            </a:r>
            <a:r>
              <a:rPr lang="zh-CN" altLang="en-US" dirty="0"/>
              <a:t>过程会对相同键的键值对进行计算，并可根据需要将计算结果进行一次键值对转换后输出</a:t>
            </a:r>
            <a:endParaRPr lang="en-US" altLang="zh-CN" dirty="0"/>
          </a:p>
          <a:p>
            <a:r>
              <a:rPr lang="zh-CN" altLang="en-US" dirty="0"/>
              <a:t>有向无环图（</a:t>
            </a:r>
            <a:r>
              <a:rPr lang="en-US" altLang="zh-CN" dirty="0"/>
              <a:t>Directed Acyclic Graph, DAG)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逻辑计算模型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EB1C977-03CC-4B5D-AE10-1E3A9F4DB148}"/>
              </a:ext>
            </a:extLst>
          </p:cNvPr>
          <p:cNvSpPr/>
          <p:nvPr/>
        </p:nvSpPr>
        <p:spPr>
          <a:xfrm>
            <a:off x="2590800" y="5473001"/>
            <a:ext cx="1198697" cy="927799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19">
            <a:extLst>
              <a:ext uri="{FF2B5EF4-FFF2-40B4-BE49-F238E27FC236}">
                <a16:creationId xmlns:a16="http://schemas.microsoft.com/office/drawing/2014/main" id="{373BFD2E-3FA7-4EB1-B2BA-C218F47BB224}"/>
              </a:ext>
            </a:extLst>
          </p:cNvPr>
          <p:cNvSpPr/>
          <p:nvPr/>
        </p:nvSpPr>
        <p:spPr>
          <a:xfrm>
            <a:off x="5033967" y="5473000"/>
            <a:ext cx="1198697" cy="927799"/>
          </a:xfrm>
          <a:prstGeom prst="roundRect">
            <a:avLst>
              <a:gd name="adj" fmla="val 116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340233-A54A-4FCE-829E-240ED8ECEC3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789497" y="5936900"/>
            <a:ext cx="1244470" cy="1"/>
          </a:xfrm>
          <a:prstGeom prst="straightConnector1">
            <a:avLst/>
          </a:pr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48794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物理计算模型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</a:t>
            </a:r>
            <a:r>
              <a:rPr lang="zh-CN" altLang="en-US" dirty="0">
                <a:solidFill>
                  <a:srgbClr val="921E84"/>
                </a:solidFill>
              </a:rPr>
              <a:t>“分而治之”</a:t>
            </a:r>
            <a:r>
              <a:rPr lang="zh-CN" altLang="en-US" dirty="0"/>
              <a:t>策略，由多个任务并行处理</a:t>
            </a:r>
          </a:p>
          <a:p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3E5AAC0-EF8C-44FE-9798-73CAA89B1229}"/>
              </a:ext>
            </a:extLst>
          </p:cNvPr>
          <p:cNvGrpSpPr/>
          <p:nvPr/>
        </p:nvGrpSpPr>
        <p:grpSpPr>
          <a:xfrm>
            <a:off x="1430202" y="1981200"/>
            <a:ext cx="1198698" cy="4633631"/>
            <a:chOff x="2763702" y="1538570"/>
            <a:chExt cx="1198698" cy="4633631"/>
          </a:xfrm>
        </p:grpSpPr>
        <p:sp>
          <p:nvSpPr>
            <p:cNvPr id="6" name="矩形: 圆角 4">
              <a:extLst>
                <a:ext uri="{FF2B5EF4-FFF2-40B4-BE49-F238E27FC236}">
                  <a16:creationId xmlns:a16="http://schemas.microsoft.com/office/drawing/2014/main" id="{0EB1C977-03CC-4B5D-AE10-1E3A9F4DB148}"/>
                </a:ext>
              </a:extLst>
            </p:cNvPr>
            <p:cNvSpPr/>
            <p:nvPr/>
          </p:nvSpPr>
          <p:spPr>
            <a:xfrm>
              <a:off x="2763702" y="1548301"/>
              <a:ext cx="1198698" cy="4623900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C41346F-B859-4782-A2D1-4D09EDC7C02D}"/>
                </a:ext>
              </a:extLst>
            </p:cNvPr>
            <p:cNvGrpSpPr/>
            <p:nvPr/>
          </p:nvGrpSpPr>
          <p:grpSpPr>
            <a:xfrm>
              <a:off x="2804258" y="2960098"/>
              <a:ext cx="1088339" cy="1001369"/>
              <a:chOff x="777923" y="0"/>
              <a:chExt cx="1088339" cy="1001369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587BBF7-B66E-4899-A23C-B44D76E11FA2}"/>
                  </a:ext>
                </a:extLst>
              </p:cNvPr>
              <p:cNvSpPr/>
              <p:nvPr/>
            </p:nvSpPr>
            <p:spPr>
              <a:xfrm>
                <a:off x="821409" y="0"/>
                <a:ext cx="1001369" cy="100136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65F55D-7AD8-42C4-A414-C934C40F178D}"/>
                  </a:ext>
                </a:extLst>
              </p:cNvPr>
              <p:cNvSpPr txBox="1"/>
              <p:nvPr/>
            </p:nvSpPr>
            <p:spPr>
              <a:xfrm>
                <a:off x="777923" y="316018"/>
                <a:ext cx="1088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MapTask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15C02F9-9985-4079-A7B8-520364DDB32E}"/>
                </a:ext>
              </a:extLst>
            </p:cNvPr>
            <p:cNvGrpSpPr/>
            <p:nvPr/>
          </p:nvGrpSpPr>
          <p:grpSpPr>
            <a:xfrm>
              <a:off x="2804258" y="1907902"/>
              <a:ext cx="1088339" cy="1001369"/>
              <a:chOff x="777923" y="0"/>
              <a:chExt cx="1088339" cy="1001369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999086-953C-47D3-8E1C-8F5BA9B062D9}"/>
                  </a:ext>
                </a:extLst>
              </p:cNvPr>
              <p:cNvSpPr/>
              <p:nvPr/>
            </p:nvSpPr>
            <p:spPr>
              <a:xfrm>
                <a:off x="821409" y="0"/>
                <a:ext cx="1001369" cy="100136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EA63AAB-D1BC-480F-B7D8-247BAFB9FF14}"/>
                  </a:ext>
                </a:extLst>
              </p:cNvPr>
              <p:cNvSpPr txBox="1"/>
              <p:nvPr/>
            </p:nvSpPr>
            <p:spPr>
              <a:xfrm>
                <a:off x="777923" y="316018"/>
                <a:ext cx="1088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MapTask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B3BB0FD-0723-4111-A495-9E4A059C4B24}"/>
                </a:ext>
              </a:extLst>
            </p:cNvPr>
            <p:cNvGrpSpPr/>
            <p:nvPr/>
          </p:nvGrpSpPr>
          <p:grpSpPr>
            <a:xfrm>
              <a:off x="2804258" y="4018046"/>
              <a:ext cx="1088339" cy="1001369"/>
              <a:chOff x="777923" y="0"/>
              <a:chExt cx="1088339" cy="1001369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D611F5CA-AD65-4B0F-B72B-51BA2BA2F7EB}"/>
                  </a:ext>
                </a:extLst>
              </p:cNvPr>
              <p:cNvSpPr/>
              <p:nvPr/>
            </p:nvSpPr>
            <p:spPr>
              <a:xfrm>
                <a:off x="821409" y="0"/>
                <a:ext cx="1001369" cy="100136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9052D53-2996-456B-B64A-86B050D8D55F}"/>
                  </a:ext>
                </a:extLst>
              </p:cNvPr>
              <p:cNvSpPr txBox="1"/>
              <p:nvPr/>
            </p:nvSpPr>
            <p:spPr>
              <a:xfrm>
                <a:off x="777923" y="316018"/>
                <a:ext cx="1088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MapTask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3294688-854E-4F3F-913F-11EADD1D2634}"/>
                </a:ext>
              </a:extLst>
            </p:cNvPr>
            <p:cNvGrpSpPr/>
            <p:nvPr/>
          </p:nvGrpSpPr>
          <p:grpSpPr>
            <a:xfrm>
              <a:off x="2804258" y="5075993"/>
              <a:ext cx="1088339" cy="1001369"/>
              <a:chOff x="777923" y="0"/>
              <a:chExt cx="1088339" cy="1001369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69D04E9-99BB-4F51-A9E1-7728F646A458}"/>
                  </a:ext>
                </a:extLst>
              </p:cNvPr>
              <p:cNvSpPr/>
              <p:nvPr/>
            </p:nvSpPr>
            <p:spPr>
              <a:xfrm>
                <a:off x="821409" y="0"/>
                <a:ext cx="1001369" cy="100136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A60115-A244-4AA0-8989-7C7E3A6933FE}"/>
                  </a:ext>
                </a:extLst>
              </p:cNvPr>
              <p:cNvSpPr txBox="1"/>
              <p:nvPr/>
            </p:nvSpPr>
            <p:spPr>
              <a:xfrm>
                <a:off x="777923" y="316018"/>
                <a:ext cx="10883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MapTask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D3C20AA-625D-48DF-A988-311307BFAE84}"/>
                </a:ext>
              </a:extLst>
            </p:cNvPr>
            <p:cNvSpPr txBox="1"/>
            <p:nvPr/>
          </p:nvSpPr>
          <p:spPr>
            <a:xfrm>
              <a:off x="3030502" y="1538570"/>
              <a:ext cx="613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E93F6CC-BED6-4599-8EA4-30BFD1E25BE7}"/>
              </a:ext>
            </a:extLst>
          </p:cNvPr>
          <p:cNvGrpSpPr/>
          <p:nvPr/>
        </p:nvGrpSpPr>
        <p:grpSpPr>
          <a:xfrm>
            <a:off x="6905400" y="2413322"/>
            <a:ext cx="1198698" cy="3636701"/>
            <a:chOff x="7095900" y="2124642"/>
            <a:chExt cx="1198698" cy="3636701"/>
          </a:xfrm>
        </p:grpSpPr>
        <p:sp>
          <p:nvSpPr>
            <p:cNvPr id="21" name="矩形: 圆角 19">
              <a:extLst>
                <a:ext uri="{FF2B5EF4-FFF2-40B4-BE49-F238E27FC236}">
                  <a16:creationId xmlns:a16="http://schemas.microsoft.com/office/drawing/2014/main" id="{373BFD2E-3FA7-4EB1-B2BA-C218F47BB224}"/>
                </a:ext>
              </a:extLst>
            </p:cNvPr>
            <p:cNvSpPr/>
            <p:nvPr/>
          </p:nvSpPr>
          <p:spPr>
            <a:xfrm>
              <a:off x="7095900" y="2124642"/>
              <a:ext cx="1198698" cy="3636701"/>
            </a:xfrm>
            <a:prstGeom prst="roundRect">
              <a:avLst>
                <a:gd name="adj" fmla="val 1164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CA9FF3A-EB3A-457E-8EFA-732E9763ACA7}"/>
                </a:ext>
              </a:extLst>
            </p:cNvPr>
            <p:cNvSpPr/>
            <p:nvPr/>
          </p:nvSpPr>
          <p:spPr>
            <a:xfrm>
              <a:off x="7194563" y="2493974"/>
              <a:ext cx="1001369" cy="100136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C6035D9-88AC-4B4D-85C5-E6DC70F97EB7}"/>
                </a:ext>
              </a:extLst>
            </p:cNvPr>
            <p:cNvSpPr txBox="1"/>
            <p:nvPr/>
          </p:nvSpPr>
          <p:spPr>
            <a:xfrm>
              <a:off x="7151077" y="2691664"/>
              <a:ext cx="1088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6EE6FAF-8744-4C12-8DF4-B5AA581BA36D}"/>
                </a:ext>
              </a:extLst>
            </p:cNvPr>
            <p:cNvSpPr/>
            <p:nvPr/>
          </p:nvSpPr>
          <p:spPr>
            <a:xfrm>
              <a:off x="7203799" y="3561680"/>
              <a:ext cx="1001369" cy="100136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C9423D2-9C3E-43CC-BE08-AF536F09A4AA}"/>
                </a:ext>
              </a:extLst>
            </p:cNvPr>
            <p:cNvSpPr txBox="1"/>
            <p:nvPr/>
          </p:nvSpPr>
          <p:spPr>
            <a:xfrm>
              <a:off x="7151077" y="3759370"/>
              <a:ext cx="1088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30C6DAC-ADB6-4171-9CDF-477052BE3D97}"/>
                </a:ext>
              </a:extLst>
            </p:cNvPr>
            <p:cNvSpPr/>
            <p:nvPr/>
          </p:nvSpPr>
          <p:spPr>
            <a:xfrm>
              <a:off x="7194562" y="4629386"/>
              <a:ext cx="1001369" cy="1001369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A25AE79-BCFC-46B1-85EA-9337E4B05E50}"/>
                </a:ext>
              </a:extLst>
            </p:cNvPr>
            <p:cNvSpPr txBox="1"/>
            <p:nvPr/>
          </p:nvSpPr>
          <p:spPr>
            <a:xfrm>
              <a:off x="7151076" y="4827076"/>
              <a:ext cx="1088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</a:p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59801C3-848E-4FF8-AEBF-34BF940C1418}"/>
                </a:ext>
              </a:extLst>
            </p:cNvPr>
            <p:cNvSpPr txBox="1"/>
            <p:nvPr/>
          </p:nvSpPr>
          <p:spPr>
            <a:xfrm>
              <a:off x="7242187" y="2124642"/>
              <a:ext cx="906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Reduce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2843101-03A6-4229-AEC0-B1ADC01F16A9}"/>
              </a:ext>
            </a:extLst>
          </p:cNvPr>
          <p:cNvCxnSpPr>
            <a:cxnSpLocks/>
          </p:cNvCxnSpPr>
          <p:nvPr/>
        </p:nvCxnSpPr>
        <p:spPr>
          <a:xfrm>
            <a:off x="2488406" y="2947038"/>
            <a:ext cx="4642067" cy="33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625C56B-592F-4F58-9A64-A511A2A029FE}"/>
              </a:ext>
            </a:extLst>
          </p:cNvPr>
          <p:cNvCxnSpPr>
            <a:cxnSpLocks/>
          </p:cNvCxnSpPr>
          <p:nvPr/>
        </p:nvCxnSpPr>
        <p:spPr>
          <a:xfrm>
            <a:off x="2488406" y="2947038"/>
            <a:ext cx="4563281" cy="114104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4EF092E-06C1-4F09-9F63-D9BC2C710FCF}"/>
              </a:ext>
            </a:extLst>
          </p:cNvPr>
          <p:cNvCxnSpPr>
            <a:cxnSpLocks/>
          </p:cNvCxnSpPr>
          <p:nvPr/>
        </p:nvCxnSpPr>
        <p:spPr>
          <a:xfrm>
            <a:off x="2488406" y="2958430"/>
            <a:ext cx="4602628" cy="22018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521166B-4F1C-41C6-8858-A60F3B80B881}"/>
              </a:ext>
            </a:extLst>
          </p:cNvPr>
          <p:cNvCxnSpPr>
            <a:cxnSpLocks/>
          </p:cNvCxnSpPr>
          <p:nvPr/>
        </p:nvCxnSpPr>
        <p:spPr>
          <a:xfrm flipV="1">
            <a:off x="2488405" y="3194891"/>
            <a:ext cx="4515657" cy="8128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7E1380-E0DA-4638-A484-B867AD020E24}"/>
              </a:ext>
            </a:extLst>
          </p:cNvPr>
          <p:cNvCxnSpPr>
            <a:cxnSpLocks/>
          </p:cNvCxnSpPr>
          <p:nvPr/>
        </p:nvCxnSpPr>
        <p:spPr>
          <a:xfrm>
            <a:off x="2488405" y="4017294"/>
            <a:ext cx="4559143" cy="2365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C4D691E-4882-4C1B-82A0-AABB4A906367}"/>
              </a:ext>
            </a:extLst>
          </p:cNvPr>
          <p:cNvCxnSpPr>
            <a:cxnSpLocks/>
          </p:cNvCxnSpPr>
          <p:nvPr/>
        </p:nvCxnSpPr>
        <p:spPr>
          <a:xfrm>
            <a:off x="2488404" y="4007708"/>
            <a:ext cx="4527348" cy="131897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EBA2E1D8-0B11-45F8-B2C2-5D2C5100AC91}"/>
              </a:ext>
            </a:extLst>
          </p:cNvPr>
          <p:cNvCxnSpPr>
            <a:cxnSpLocks/>
          </p:cNvCxnSpPr>
          <p:nvPr/>
        </p:nvCxnSpPr>
        <p:spPr>
          <a:xfrm flipV="1">
            <a:off x="2488403" y="3402728"/>
            <a:ext cx="4515659" cy="16722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153FADA-720A-4634-9F39-270D5ED1B534}"/>
              </a:ext>
            </a:extLst>
          </p:cNvPr>
          <p:cNvCxnSpPr>
            <a:cxnSpLocks/>
          </p:cNvCxnSpPr>
          <p:nvPr/>
        </p:nvCxnSpPr>
        <p:spPr>
          <a:xfrm flipV="1">
            <a:off x="2485508" y="4444887"/>
            <a:ext cx="4562040" cy="6377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028081E-78E9-4518-AAC7-F96FCAC40E92}"/>
              </a:ext>
            </a:extLst>
          </p:cNvPr>
          <p:cNvCxnSpPr>
            <a:cxnSpLocks/>
          </p:cNvCxnSpPr>
          <p:nvPr/>
        </p:nvCxnSpPr>
        <p:spPr>
          <a:xfrm>
            <a:off x="2488402" y="5103202"/>
            <a:ext cx="4515660" cy="4474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808DBCF-6853-4821-B53A-9D35F4F8ABF6}"/>
              </a:ext>
            </a:extLst>
          </p:cNvPr>
          <p:cNvCxnSpPr>
            <a:cxnSpLocks/>
          </p:cNvCxnSpPr>
          <p:nvPr/>
        </p:nvCxnSpPr>
        <p:spPr>
          <a:xfrm flipV="1">
            <a:off x="2488401" y="3527400"/>
            <a:ext cx="4563286" cy="26092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B7F0F20-A734-4538-B44D-6E2050F53283}"/>
              </a:ext>
            </a:extLst>
          </p:cNvPr>
          <p:cNvCxnSpPr>
            <a:cxnSpLocks/>
          </p:cNvCxnSpPr>
          <p:nvPr/>
        </p:nvCxnSpPr>
        <p:spPr>
          <a:xfrm flipV="1">
            <a:off x="2488400" y="4586371"/>
            <a:ext cx="4566180" cy="1550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D87A361-AB26-434F-AE1C-F74E8EBC34CD}"/>
              </a:ext>
            </a:extLst>
          </p:cNvPr>
          <p:cNvCxnSpPr>
            <a:cxnSpLocks/>
          </p:cNvCxnSpPr>
          <p:nvPr/>
        </p:nvCxnSpPr>
        <p:spPr>
          <a:xfrm flipV="1">
            <a:off x="2488399" y="5679473"/>
            <a:ext cx="4563288" cy="471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23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用户编程容易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</a:t>
            </a:r>
            <a:r>
              <a:rPr lang="zh-CN" altLang="en-US" dirty="0">
                <a:solidFill>
                  <a:srgbClr val="FF0000"/>
                </a:solidFill>
              </a:rPr>
              <a:t>不需要掌握分布式并行编程细节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4600" y="2286000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X {</a:t>
            </a:r>
          </a:p>
          <a:p>
            <a:r>
              <a:rPr lang="en-US" altLang="zh-CN" dirty="0"/>
              <a:t>      map() {                 //map</a:t>
            </a:r>
            <a:r>
              <a:rPr lang="zh-CN" altLang="en-US" dirty="0"/>
              <a:t>方法的实现</a:t>
            </a:r>
            <a:endParaRPr lang="en-US" altLang="zh-CN" dirty="0"/>
          </a:p>
          <a:p>
            <a:r>
              <a:rPr lang="en-US" altLang="zh-CN" dirty="0"/>
              <a:t>        …</a:t>
            </a:r>
          </a:p>
          <a:p>
            <a:r>
              <a:rPr lang="en-US" altLang="zh-CN" dirty="0"/>
              <a:t>       }</a:t>
            </a:r>
          </a:p>
          <a:p>
            <a:endParaRPr lang="en-US" altLang="zh-CN" dirty="0"/>
          </a:p>
          <a:p>
            <a:r>
              <a:rPr lang="en-US" altLang="zh-CN" dirty="0"/>
              <a:t>       reduce() {            //reduce</a:t>
            </a:r>
            <a:r>
              <a:rPr lang="zh-CN" altLang="en-US" dirty="0"/>
              <a:t>方法的实现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}</a:t>
            </a:r>
          </a:p>
          <a:p>
            <a:endParaRPr lang="en-US" altLang="zh-CN" dirty="0"/>
          </a:p>
          <a:p>
            <a:r>
              <a:rPr lang="en-US" altLang="zh-CN" dirty="0"/>
              <a:t>       main(){</a:t>
            </a:r>
          </a:p>
          <a:p>
            <a:r>
              <a:rPr lang="en-US" altLang="zh-CN" dirty="0"/>
              <a:t>           Job </a:t>
            </a:r>
            <a:r>
              <a:rPr lang="en-US" altLang="zh-CN" dirty="0" err="1"/>
              <a:t>job</a:t>
            </a:r>
            <a:r>
              <a:rPr lang="en-US" altLang="zh-CN" dirty="0"/>
              <a:t> = …    //</a:t>
            </a:r>
            <a:r>
              <a:rPr lang="zh-CN" altLang="en-US" dirty="0"/>
              <a:t>定义分布式作业</a:t>
            </a:r>
            <a:endParaRPr lang="en-US" altLang="zh-CN" dirty="0"/>
          </a:p>
          <a:p>
            <a:r>
              <a:rPr lang="en-US" altLang="zh-CN" dirty="0"/>
              <a:t>           </a:t>
            </a:r>
            <a:r>
              <a:rPr lang="en-US" altLang="zh-CN" dirty="0" err="1"/>
              <a:t>job.config</a:t>
            </a:r>
            <a:r>
              <a:rPr lang="en-US" altLang="zh-CN" dirty="0"/>
              <a:t> =     //</a:t>
            </a:r>
            <a:r>
              <a:rPr lang="zh-CN" altLang="en-US" dirty="0"/>
              <a:t>作业参数设置</a:t>
            </a:r>
            <a:endParaRPr lang="en-US" altLang="zh-CN" dirty="0"/>
          </a:p>
          <a:p>
            <a:r>
              <a:rPr lang="en-US" altLang="zh-CN" dirty="0"/>
              <a:t>   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1252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架构图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应用程序执行流程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98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抽象架构图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52600"/>
            <a:ext cx="5764096" cy="45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8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</a:t>
            </a:r>
            <a:r>
              <a:rPr lang="en-US" altLang="zh-CN" dirty="0" err="1"/>
              <a:t>MapReduce</a:t>
            </a:r>
            <a:r>
              <a:rPr lang="zh-CN" altLang="en-US" dirty="0"/>
              <a:t>架构图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717172"/>
            <a:ext cx="5888577" cy="46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</a:t>
            </a:r>
            <a:r>
              <a:rPr lang="zh-CN" altLang="en-US" dirty="0"/>
              <a:t>简介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Hadoop</a:t>
            </a:r>
            <a:r>
              <a:rPr lang="zh-CN" altLang="en-US" sz="2800" dirty="0"/>
              <a:t>是</a:t>
            </a:r>
            <a:r>
              <a:rPr lang="en-US" altLang="zh-CN" sz="2800" dirty="0"/>
              <a:t>Apache</a:t>
            </a:r>
            <a:r>
              <a:rPr lang="zh-CN" altLang="en-US" sz="2800" dirty="0"/>
              <a:t>软件基金会旗下的一个开源分布式计算平台，为用户提供了系统底层细节透明的分布式基础架构</a:t>
            </a:r>
          </a:p>
          <a:p>
            <a:r>
              <a:rPr lang="en-US" altLang="zh-CN" sz="2800" dirty="0"/>
              <a:t>Hadoop</a:t>
            </a:r>
            <a:r>
              <a:rPr lang="zh-CN" altLang="en-US" sz="2800" dirty="0"/>
              <a:t>是基于</a:t>
            </a:r>
            <a:r>
              <a:rPr lang="en-US" altLang="zh-CN" sz="2800" dirty="0"/>
              <a:t>Java</a:t>
            </a:r>
            <a:r>
              <a:rPr lang="zh-CN" altLang="en-US" sz="2800" dirty="0"/>
              <a:t>语言开发的，具有很好的跨平台特性，并且可以部署在廉价的计算机集群中</a:t>
            </a:r>
          </a:p>
          <a:p>
            <a:r>
              <a:rPr lang="en-US" altLang="zh-CN" sz="2800" dirty="0"/>
              <a:t>Hadoop</a:t>
            </a:r>
            <a:r>
              <a:rPr lang="zh-CN" altLang="en-US" sz="2800" dirty="0"/>
              <a:t>的核心是分布式文件系统</a:t>
            </a:r>
            <a:r>
              <a:rPr lang="en-US" altLang="zh-CN" sz="2800" dirty="0">
                <a:solidFill>
                  <a:srgbClr val="0033CC"/>
                </a:solidFill>
              </a:rPr>
              <a:t>HDFS</a:t>
            </a:r>
            <a:r>
              <a:rPr lang="zh-CN" altLang="en-US" sz="2800" dirty="0">
                <a:solidFill>
                  <a:srgbClr val="0033CC"/>
                </a:solidFill>
              </a:rPr>
              <a:t>（</a:t>
            </a:r>
            <a:r>
              <a:rPr lang="en-US" altLang="zh-CN" sz="2800" dirty="0">
                <a:solidFill>
                  <a:srgbClr val="0033CC"/>
                </a:solidFill>
              </a:rPr>
              <a:t>Hadoop Distributed File System</a:t>
            </a:r>
            <a:r>
              <a:rPr lang="zh-CN" altLang="en-US" sz="2800" dirty="0">
                <a:solidFill>
                  <a:srgbClr val="0033CC"/>
                </a:solidFill>
              </a:rPr>
              <a:t>）</a:t>
            </a:r>
            <a:r>
              <a:rPr lang="zh-CN" altLang="en-US" sz="2800" dirty="0"/>
              <a:t>和</a:t>
            </a:r>
            <a:r>
              <a:rPr lang="en-US" altLang="zh-CN" sz="2800" dirty="0" err="1">
                <a:solidFill>
                  <a:srgbClr val="FF0000"/>
                </a:solidFill>
              </a:rPr>
              <a:t>MapReduce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Hadoop</a:t>
            </a:r>
            <a:r>
              <a:rPr lang="zh-CN" altLang="en-US" sz="2800" dirty="0"/>
              <a:t>被公认为行业大数据标准开源软件，在分布式环境下提供了海量数据的处理能力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7956"/>
            <a:ext cx="28956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4264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JobTracker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资源管理</a:t>
            </a:r>
            <a:endParaRPr lang="en-US" altLang="zh-CN" dirty="0"/>
          </a:p>
          <a:p>
            <a:pPr lvl="1"/>
            <a:r>
              <a:rPr lang="zh-CN" altLang="en-US" dirty="0"/>
              <a:t>通过监控</a:t>
            </a:r>
            <a:r>
              <a:rPr lang="en-US" altLang="zh-CN" dirty="0" err="1"/>
              <a:t>TaskTracker</a:t>
            </a:r>
            <a:r>
              <a:rPr lang="zh-CN" altLang="en-US" dirty="0"/>
              <a:t>来管理系统拥有的计算资源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作业管理</a:t>
            </a:r>
            <a:endParaRPr lang="en-US" altLang="zh-CN" dirty="0"/>
          </a:p>
          <a:p>
            <a:pPr lvl="1"/>
            <a:r>
              <a:rPr lang="zh-CN" altLang="en-US" dirty="0"/>
              <a:t>负责将作业（</a:t>
            </a:r>
            <a:r>
              <a:rPr lang="en-US" altLang="zh-CN" dirty="0"/>
              <a:t>Job</a:t>
            </a:r>
            <a:r>
              <a:rPr lang="zh-CN" altLang="en-US" dirty="0"/>
              <a:t>）拆分成任务（</a:t>
            </a:r>
            <a:r>
              <a:rPr lang="en-US" altLang="zh-CN" dirty="0"/>
              <a:t>Task</a:t>
            </a:r>
            <a:r>
              <a:rPr lang="zh-CN" altLang="en-US" dirty="0"/>
              <a:t>），并进行任务调度以及跟踪任务的运行进度、资源使用量等信息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842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TaskTracker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管理本节点的资源</a:t>
            </a:r>
            <a:endParaRPr lang="en-US" altLang="zh-CN" dirty="0"/>
          </a:p>
          <a:p>
            <a:pPr lvl="1"/>
            <a:r>
              <a:rPr lang="en-US" altLang="zh-CN" dirty="0" err="1"/>
              <a:t>TaskTracker</a:t>
            </a:r>
            <a:r>
              <a:rPr lang="zh-CN" altLang="en-US" dirty="0"/>
              <a:t>使用</a:t>
            </a:r>
            <a:r>
              <a:rPr lang="en-US" altLang="zh-CN" dirty="0"/>
              <a:t>slot</a:t>
            </a:r>
            <a:r>
              <a:rPr lang="zh-CN" altLang="en-US" dirty="0"/>
              <a:t>等量划分本节点上的资源量（</a:t>
            </a:r>
            <a:r>
              <a:rPr lang="en-US" altLang="zh-CN" dirty="0"/>
              <a:t>CPU</a:t>
            </a:r>
            <a:r>
              <a:rPr lang="zh-CN" altLang="en-US" dirty="0"/>
              <a:t>、内存等）</a:t>
            </a:r>
            <a:endParaRPr lang="en-US" altLang="zh-CN" dirty="0"/>
          </a:p>
          <a:p>
            <a:r>
              <a:rPr lang="zh-CN" altLang="en-US" dirty="0"/>
              <a:t>执行</a:t>
            </a:r>
            <a:r>
              <a:rPr lang="en-US" altLang="zh-CN" dirty="0" err="1"/>
              <a:t>JobTracker</a:t>
            </a:r>
            <a:r>
              <a:rPr lang="zh-CN" altLang="en-US" dirty="0"/>
              <a:t>的命令</a:t>
            </a:r>
            <a:endParaRPr lang="en-US" altLang="zh-CN" dirty="0"/>
          </a:p>
          <a:p>
            <a:pPr lvl="1"/>
            <a:r>
              <a:rPr lang="zh-CN" altLang="en-US" dirty="0"/>
              <a:t>接收</a:t>
            </a:r>
            <a:r>
              <a:rPr lang="en-US" altLang="zh-CN" dirty="0" err="1"/>
              <a:t>JobTracker</a:t>
            </a:r>
            <a:r>
              <a:rPr lang="zh-CN" altLang="en-US" dirty="0"/>
              <a:t>发送过来的命令并执行（如启动新</a:t>
            </a:r>
            <a:r>
              <a:rPr lang="en-US" altLang="zh-CN" dirty="0"/>
              <a:t>Task</a:t>
            </a:r>
            <a:r>
              <a:rPr lang="zh-CN" altLang="en-US" dirty="0"/>
              <a:t>、杀死</a:t>
            </a:r>
            <a:r>
              <a:rPr lang="en-US" altLang="zh-CN" dirty="0"/>
              <a:t>Task</a:t>
            </a:r>
            <a:r>
              <a:rPr lang="zh-CN" altLang="en-US" dirty="0"/>
              <a:t>等）</a:t>
            </a:r>
            <a:endParaRPr lang="en-US" altLang="zh-CN" dirty="0"/>
          </a:p>
          <a:p>
            <a:r>
              <a:rPr lang="zh-CN" altLang="en-US" dirty="0"/>
              <a:t>向</a:t>
            </a:r>
            <a:r>
              <a:rPr lang="en-US" altLang="zh-CN" dirty="0" err="1"/>
              <a:t>JobTracker</a:t>
            </a:r>
            <a:r>
              <a:rPr lang="zh-CN" altLang="en-US" dirty="0"/>
              <a:t>汇报情况    </a:t>
            </a:r>
            <a:endParaRPr lang="en-US" altLang="zh-CN" dirty="0"/>
          </a:p>
          <a:p>
            <a:pPr lvl="1"/>
            <a:r>
              <a:rPr lang="zh-CN" altLang="en-US" dirty="0"/>
              <a:t>通过心跳将本节点上资源使用情况和任务运行进度汇报给</a:t>
            </a:r>
            <a:r>
              <a:rPr lang="en-US" altLang="zh-CN" dirty="0" err="1"/>
              <a:t>JobTracker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689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任务执行</a:t>
            </a:r>
            <a:endParaRPr lang="en-US" altLang="zh-CN" dirty="0"/>
          </a:p>
          <a:p>
            <a:pPr lvl="1"/>
            <a:r>
              <a:rPr lang="en-US" altLang="zh-CN" dirty="0" err="1"/>
              <a:t>JobTracker</a:t>
            </a:r>
            <a:r>
              <a:rPr lang="zh-CN" altLang="en-US" dirty="0"/>
              <a:t>根据</a:t>
            </a:r>
            <a:r>
              <a:rPr lang="en-US" altLang="zh-CN" dirty="0" err="1"/>
              <a:t>TaskTracker</a:t>
            </a:r>
            <a:r>
              <a:rPr lang="zh-CN" altLang="en-US" dirty="0"/>
              <a:t>汇报的信息进行调度，命令存在空闲</a:t>
            </a:r>
            <a:r>
              <a:rPr lang="en-US" altLang="zh-CN" dirty="0"/>
              <a:t>slot</a:t>
            </a:r>
            <a:r>
              <a:rPr lang="zh-CN" altLang="en-US" dirty="0"/>
              <a:t>的</a:t>
            </a:r>
            <a:r>
              <a:rPr lang="en-US" altLang="zh-CN" dirty="0" err="1"/>
              <a:t>TaskTracker</a:t>
            </a:r>
            <a:r>
              <a:rPr lang="zh-CN" altLang="en-US" dirty="0"/>
              <a:t>启动</a:t>
            </a:r>
            <a:r>
              <a:rPr lang="en-US" altLang="zh-CN" dirty="0"/>
              <a:t>Task</a:t>
            </a:r>
            <a:r>
              <a:rPr lang="zh-CN" altLang="en-US" dirty="0">
                <a:solidFill>
                  <a:srgbClr val="0033CC"/>
                </a:solidFill>
              </a:rPr>
              <a:t>进程</a:t>
            </a:r>
            <a:r>
              <a:rPr lang="zh-CN" altLang="en-US" dirty="0"/>
              <a:t>执行</a:t>
            </a:r>
            <a:r>
              <a:rPr lang="en-US" altLang="zh-CN" dirty="0"/>
              <a:t>map</a:t>
            </a:r>
            <a:r>
              <a:rPr lang="zh-CN" altLang="en-US" dirty="0"/>
              <a:t>或</a:t>
            </a:r>
            <a:r>
              <a:rPr lang="en-US" altLang="zh-CN" dirty="0"/>
              <a:t>reduce</a:t>
            </a:r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Hadoop </a:t>
            </a:r>
            <a:r>
              <a:rPr lang="en-US" altLang="zh-CN" dirty="0" err="1"/>
              <a:t>MapReduce</a:t>
            </a:r>
            <a:r>
              <a:rPr lang="zh-CN" altLang="en-US" dirty="0"/>
              <a:t>的实现中该进程的名称为</a:t>
            </a:r>
            <a:r>
              <a:rPr lang="en-US" altLang="zh-CN" dirty="0"/>
              <a:t>Child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528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提交作业</a:t>
            </a:r>
            <a:endParaRPr lang="en-US" altLang="zh-CN" dirty="0"/>
          </a:p>
          <a:p>
            <a:pPr lvl="1"/>
            <a:r>
              <a:rPr lang="zh-CN" altLang="en-US" dirty="0"/>
              <a:t>用户编写的</a:t>
            </a:r>
            <a:r>
              <a:rPr lang="en-US" altLang="zh-CN" dirty="0" err="1"/>
              <a:t>MapReduce</a:t>
            </a:r>
            <a:r>
              <a:rPr lang="zh-CN" altLang="en-US" dirty="0"/>
              <a:t>程序通过</a:t>
            </a:r>
            <a:r>
              <a:rPr lang="en-US" altLang="zh-CN" dirty="0"/>
              <a:t>Client</a:t>
            </a:r>
            <a:r>
              <a:rPr lang="zh-CN" altLang="en-US" dirty="0"/>
              <a:t>提交到</a:t>
            </a:r>
            <a:r>
              <a:rPr lang="en-US" altLang="zh-CN" dirty="0" err="1"/>
              <a:t>JobTracker</a:t>
            </a:r>
            <a:endParaRPr lang="en-US" altLang="zh-CN" dirty="0"/>
          </a:p>
          <a:p>
            <a:pPr lvl="1"/>
            <a:r>
              <a:rPr lang="zh-CN" altLang="en-US" dirty="0"/>
              <a:t>用户可通过</a:t>
            </a:r>
            <a:r>
              <a:rPr lang="en-US" altLang="zh-CN" dirty="0"/>
              <a:t>Client</a:t>
            </a:r>
            <a:r>
              <a:rPr lang="zh-CN" altLang="en-US" dirty="0"/>
              <a:t>提供的一些接口查看作业运行状态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Hadoop </a:t>
            </a:r>
            <a:r>
              <a:rPr lang="en-US" altLang="zh-CN" dirty="0" err="1"/>
              <a:t>MapReduce</a:t>
            </a:r>
            <a:r>
              <a:rPr lang="zh-CN" altLang="en-US" dirty="0"/>
              <a:t>的实现中，该进程的名称为</a:t>
            </a:r>
            <a:r>
              <a:rPr lang="en-US" altLang="zh-CN" dirty="0" err="1"/>
              <a:t>RunJar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6783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MapReduce</a:t>
            </a:r>
            <a:r>
              <a:rPr lang="zh-CN" altLang="en-US" dirty="0"/>
              <a:t>与</a:t>
            </a:r>
            <a:r>
              <a:rPr lang="en-US" altLang="zh-CN" dirty="0"/>
              <a:t>HDFS</a:t>
            </a:r>
            <a:r>
              <a:rPr lang="zh-CN" altLang="en-US" dirty="0"/>
              <a:t>关系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计算与存储相分离</a:t>
            </a:r>
            <a:endParaRPr lang="en-US" altLang="zh-CN" dirty="0"/>
          </a:p>
          <a:p>
            <a:r>
              <a:rPr lang="zh-CN" altLang="en-US" dirty="0">
                <a:solidFill>
                  <a:srgbClr val="0033CC"/>
                </a:solidFill>
              </a:rPr>
              <a:t>计算向数据靠拢</a:t>
            </a:r>
            <a:r>
              <a:rPr lang="zh-CN" altLang="en-US" dirty="0"/>
              <a:t>，而不是数据向计算靠拢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90800"/>
            <a:ext cx="4876800" cy="39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90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体系架构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架构图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应用程序执行流程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8918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48" y="1548340"/>
            <a:ext cx="6754703" cy="48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应用程序执行流程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04799" y="1377108"/>
            <a:ext cx="8583613" cy="4754563"/>
          </a:xfrm>
        </p:spPr>
        <p:txBody>
          <a:bodyPr/>
          <a:lstStyle/>
          <a:p>
            <a:pPr>
              <a:buFont typeface="+mj-ea"/>
              <a:buAutoNum type="circleNumDbPlain"/>
            </a:pPr>
            <a:r>
              <a:rPr lang="en-US" altLang="zh-CN" sz="2000" dirty="0"/>
              <a:t>Client</a:t>
            </a:r>
            <a:r>
              <a:rPr lang="zh-CN" altLang="en-US" sz="2000" dirty="0"/>
              <a:t>将用户编写的</a:t>
            </a:r>
            <a:r>
              <a:rPr lang="en-US" altLang="zh-CN" sz="2000" dirty="0" err="1"/>
              <a:t>MapReduce</a:t>
            </a:r>
            <a:r>
              <a:rPr lang="zh-CN" altLang="en-US" sz="2000" dirty="0"/>
              <a:t>作业的配置信息、</a:t>
            </a:r>
            <a:r>
              <a:rPr lang="en-US" altLang="zh-CN" sz="2000" dirty="0"/>
              <a:t>jar</a:t>
            </a:r>
            <a:r>
              <a:rPr lang="zh-CN" altLang="en-US" sz="2000" dirty="0"/>
              <a:t>包等信息上传到共享文件系统，通常是</a:t>
            </a:r>
            <a:r>
              <a:rPr lang="en-US" altLang="zh-CN" sz="2000" dirty="0"/>
              <a:t>HDFS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en-US" altLang="zh-CN" sz="2000" dirty="0"/>
              <a:t>Client</a:t>
            </a:r>
            <a:r>
              <a:rPr lang="zh-CN" altLang="en-US" sz="2000" dirty="0"/>
              <a:t>提交作业给</a:t>
            </a:r>
            <a:r>
              <a:rPr lang="en-US" altLang="zh-CN" sz="2000" dirty="0" err="1"/>
              <a:t>JobTracker</a:t>
            </a:r>
            <a:r>
              <a:rPr lang="zh-CN" altLang="en-US" sz="2000" dirty="0"/>
              <a:t>，即告知作业信息的位置。  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en-US" altLang="zh-CN" sz="2000" dirty="0" err="1"/>
              <a:t>JobTracker</a:t>
            </a:r>
            <a:r>
              <a:rPr lang="zh-CN" altLang="en-US" sz="2000" dirty="0"/>
              <a:t>读取作业的信息，生成一系列</a:t>
            </a:r>
            <a:r>
              <a:rPr lang="en-US" altLang="zh-CN" sz="2000" dirty="0"/>
              <a:t>Map</a:t>
            </a:r>
            <a:r>
              <a:rPr lang="zh-CN" altLang="en-US" sz="2000" dirty="0"/>
              <a:t>和</a:t>
            </a:r>
            <a:r>
              <a:rPr lang="en-US" altLang="zh-CN" sz="2000" dirty="0"/>
              <a:t>Reduce</a:t>
            </a:r>
            <a:r>
              <a:rPr lang="zh-CN" altLang="en-US" sz="2000" dirty="0"/>
              <a:t>任务，调度给拥有空闲</a:t>
            </a:r>
            <a:r>
              <a:rPr lang="en-US" altLang="zh-CN" sz="2000" dirty="0"/>
              <a:t>slot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en-US" altLang="zh-CN" sz="2000" dirty="0" err="1"/>
              <a:t>TaskTracker</a:t>
            </a:r>
            <a:r>
              <a:rPr lang="zh-CN" altLang="en-US" sz="2000" dirty="0"/>
              <a:t>根据</a:t>
            </a:r>
            <a:r>
              <a:rPr lang="en-US" altLang="zh-CN" sz="2000" dirty="0" err="1"/>
              <a:t>JobTacker</a:t>
            </a:r>
            <a:r>
              <a:rPr lang="zh-CN" altLang="en-US" sz="2000" dirty="0"/>
              <a:t>的指令</a:t>
            </a:r>
            <a:r>
              <a:rPr lang="zh-CN" altLang="en-US" sz="2000" dirty="0">
                <a:solidFill>
                  <a:srgbClr val="0033CC"/>
                </a:solidFill>
              </a:rPr>
              <a:t>启动</a:t>
            </a:r>
            <a:r>
              <a:rPr lang="en-US" altLang="zh-CN" sz="2000" dirty="0">
                <a:solidFill>
                  <a:srgbClr val="0033CC"/>
                </a:solidFill>
              </a:rPr>
              <a:t>Child</a:t>
            </a:r>
            <a:r>
              <a:rPr lang="zh-CN" altLang="en-US" sz="2000" dirty="0">
                <a:solidFill>
                  <a:srgbClr val="0033CC"/>
                </a:solidFill>
              </a:rPr>
              <a:t>进程执行</a:t>
            </a:r>
            <a:r>
              <a:rPr lang="en-US" altLang="zh-CN" sz="2000" dirty="0">
                <a:solidFill>
                  <a:srgbClr val="0033CC"/>
                </a:solidFill>
              </a:rPr>
              <a:t>Map</a:t>
            </a:r>
            <a:r>
              <a:rPr lang="zh-CN" altLang="en-US" sz="2000" dirty="0">
                <a:solidFill>
                  <a:srgbClr val="0033CC"/>
                </a:solidFill>
              </a:rPr>
              <a:t>任务</a:t>
            </a:r>
            <a:r>
              <a:rPr lang="zh-CN" altLang="en-US" sz="2000" dirty="0"/>
              <a:t>，</a:t>
            </a:r>
            <a:r>
              <a:rPr lang="en-US" altLang="zh-CN" sz="2000" dirty="0"/>
              <a:t>Map</a:t>
            </a:r>
            <a:r>
              <a:rPr lang="zh-CN" altLang="en-US" sz="2000" dirty="0"/>
              <a:t>任务将从共享文件系统读取输入数据。    </a:t>
            </a:r>
            <a:r>
              <a:rPr lang="en-US" altLang="zh-CN" sz="2000" dirty="0"/>
              <a:t> </a:t>
            </a:r>
          </a:p>
          <a:p>
            <a:pPr>
              <a:buFont typeface="+mj-ea"/>
              <a:buAutoNum type="circleNumDbPlain"/>
            </a:pPr>
            <a:r>
              <a:rPr lang="en-US" altLang="zh-CN" sz="2000" dirty="0" err="1"/>
              <a:t>JobTracker</a:t>
            </a:r>
            <a:r>
              <a:rPr lang="zh-CN" altLang="en-US" sz="2000" dirty="0"/>
              <a:t>从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处获得</a:t>
            </a:r>
            <a:r>
              <a:rPr lang="en-US" altLang="zh-CN" sz="2000" dirty="0"/>
              <a:t>Map</a:t>
            </a:r>
            <a:r>
              <a:rPr lang="zh-CN" altLang="en-US" sz="2000" dirty="0"/>
              <a:t>任务进度信息。  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zh-CN" altLang="en-US" sz="2000" dirty="0"/>
              <a:t>一旦</a:t>
            </a:r>
            <a:r>
              <a:rPr lang="en-US" altLang="zh-CN" sz="2000" dirty="0"/>
              <a:t>Map</a:t>
            </a:r>
            <a:r>
              <a:rPr lang="zh-CN" altLang="en-US" sz="2000" dirty="0"/>
              <a:t>任务完成后，</a:t>
            </a:r>
            <a:r>
              <a:rPr lang="en-US" altLang="zh-CN" sz="2000" dirty="0" err="1"/>
              <a:t>JobTacker</a:t>
            </a:r>
            <a:r>
              <a:rPr lang="zh-CN" altLang="en-US" sz="2000" dirty="0"/>
              <a:t>将</a:t>
            </a:r>
            <a:r>
              <a:rPr lang="en-US" altLang="zh-CN" sz="2000" dirty="0"/>
              <a:t>Reduce</a:t>
            </a:r>
            <a:r>
              <a:rPr lang="zh-CN" altLang="en-US" sz="2000" dirty="0"/>
              <a:t>任务分发给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。   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en-US" altLang="zh-CN" sz="2000" dirty="0" err="1"/>
              <a:t>TaskTracker</a:t>
            </a:r>
            <a:r>
              <a:rPr lang="zh-CN" altLang="en-US" sz="2000" dirty="0"/>
              <a:t>根据</a:t>
            </a:r>
            <a:r>
              <a:rPr lang="en-US" altLang="zh-CN" sz="2000" dirty="0" err="1"/>
              <a:t>JobTacker</a:t>
            </a:r>
            <a:r>
              <a:rPr lang="zh-CN" altLang="en-US" sz="2000" dirty="0"/>
              <a:t>的指令</a:t>
            </a:r>
            <a:r>
              <a:rPr lang="zh-CN" altLang="en-US" sz="2000" dirty="0">
                <a:solidFill>
                  <a:srgbClr val="0033CC"/>
                </a:solidFill>
              </a:rPr>
              <a:t>启动</a:t>
            </a:r>
            <a:r>
              <a:rPr lang="en-US" altLang="zh-CN" sz="2000" dirty="0">
                <a:solidFill>
                  <a:srgbClr val="0033CC"/>
                </a:solidFill>
              </a:rPr>
              <a:t>Child</a:t>
            </a:r>
            <a:r>
              <a:rPr lang="zh-CN" altLang="en-US" sz="2000" dirty="0">
                <a:solidFill>
                  <a:srgbClr val="0033CC"/>
                </a:solidFill>
              </a:rPr>
              <a:t>进程执行</a:t>
            </a:r>
            <a:r>
              <a:rPr lang="en-US" altLang="zh-CN" sz="2000" dirty="0">
                <a:solidFill>
                  <a:srgbClr val="0033CC"/>
                </a:solidFill>
              </a:rPr>
              <a:t>Reduce</a:t>
            </a:r>
            <a:r>
              <a:rPr lang="zh-CN" altLang="en-US" sz="2000" dirty="0">
                <a:solidFill>
                  <a:srgbClr val="0033CC"/>
                </a:solidFill>
              </a:rPr>
              <a:t>任务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Reduce</a:t>
            </a:r>
            <a:r>
              <a:rPr lang="zh-CN" altLang="en-US" sz="2000" dirty="0">
                <a:solidFill>
                  <a:srgbClr val="FF0000"/>
                </a:solidFill>
              </a:rPr>
              <a:t>任务将从</a:t>
            </a:r>
            <a:r>
              <a:rPr lang="en-US" altLang="zh-CN" sz="2000" dirty="0">
                <a:solidFill>
                  <a:srgbClr val="FF0000"/>
                </a:solidFill>
              </a:rPr>
              <a:t>Map</a:t>
            </a:r>
            <a:r>
              <a:rPr lang="zh-CN" altLang="en-US" sz="2000" dirty="0">
                <a:solidFill>
                  <a:srgbClr val="FF0000"/>
                </a:solidFill>
              </a:rPr>
              <a:t>任务所在节点的本地磁盘拉取</a:t>
            </a:r>
            <a:r>
              <a:rPr lang="en-US" altLang="zh-CN" sz="2000" dirty="0">
                <a:solidFill>
                  <a:srgbClr val="FF0000"/>
                </a:solidFill>
              </a:rPr>
              <a:t>Map</a:t>
            </a:r>
            <a:r>
              <a:rPr lang="zh-CN" altLang="en-US" sz="2000" dirty="0">
                <a:solidFill>
                  <a:srgbClr val="FF0000"/>
                </a:solidFill>
              </a:rPr>
              <a:t>的输出结果</a:t>
            </a:r>
            <a:r>
              <a:rPr lang="zh-CN" altLang="en-US" sz="2000" dirty="0"/>
              <a:t>。   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en-US" altLang="zh-CN" sz="2000" dirty="0" err="1"/>
              <a:t>JobTracker</a:t>
            </a:r>
            <a:r>
              <a:rPr lang="zh-CN" altLang="en-US" sz="2000" dirty="0"/>
              <a:t>从</a:t>
            </a:r>
            <a:r>
              <a:rPr lang="en-US" altLang="zh-CN" sz="2000" dirty="0" err="1"/>
              <a:t>TaskTracker</a:t>
            </a:r>
            <a:r>
              <a:rPr lang="zh-CN" altLang="en-US" sz="2000" dirty="0"/>
              <a:t>处获得</a:t>
            </a:r>
            <a:r>
              <a:rPr lang="en-US" altLang="zh-CN" sz="2000" dirty="0"/>
              <a:t>Reduce</a:t>
            </a:r>
            <a:r>
              <a:rPr lang="zh-CN" altLang="en-US" sz="2000" dirty="0"/>
              <a:t>任务进度信息。    </a:t>
            </a:r>
            <a:endParaRPr lang="en-US" altLang="zh-CN" sz="2000" dirty="0"/>
          </a:p>
          <a:p>
            <a:pPr>
              <a:buFont typeface="+mj-ea"/>
              <a:buAutoNum type="circleNumDbPlain"/>
            </a:pPr>
            <a:r>
              <a:rPr lang="zh-CN" altLang="en-US" sz="2000" dirty="0"/>
              <a:t>当</a:t>
            </a:r>
            <a:r>
              <a:rPr lang="en-US" altLang="zh-CN" sz="2000" dirty="0"/>
              <a:t>Reduce</a:t>
            </a:r>
            <a:r>
              <a:rPr lang="zh-CN" altLang="en-US" sz="2000" dirty="0"/>
              <a:t>任务运行结束并将结果写入共享文件系统，则意味着整个作业执行完毕。</a:t>
            </a:r>
          </a:p>
        </p:txBody>
      </p:sp>
    </p:spTree>
    <p:extLst>
      <p:ext uri="{BB962C8B-B14F-4D97-AF65-F5344CB8AC3E}">
        <p14:creationId xmlns:p14="http://schemas.microsoft.com/office/powerpoint/2010/main" val="29670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E2FDB-9629-1700-90DA-5EE8B555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MapReduce </a:t>
            </a:r>
            <a:r>
              <a:rPr lang="zh-CN" altLang="en-US" dirty="0"/>
              <a:t>特点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B957737-FBE8-7BA3-BAE3-72B3E3FCB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B4BA69-D71A-EF8A-4DAC-24557D52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易于编程</a:t>
            </a:r>
            <a:endParaRPr lang="en-US" altLang="zh-CN" dirty="0"/>
          </a:p>
          <a:p>
            <a:pPr lvl="1"/>
            <a:r>
              <a:rPr lang="zh-CN" altLang="en-US" dirty="0"/>
              <a:t>良好的扩展性</a:t>
            </a:r>
            <a:endParaRPr lang="en-US" altLang="zh-CN" dirty="0"/>
          </a:p>
          <a:p>
            <a:pPr lvl="1"/>
            <a:r>
              <a:rPr lang="zh-CN" altLang="en-US" dirty="0"/>
              <a:t>高容错性</a:t>
            </a:r>
            <a:endParaRPr lang="en-US" altLang="zh-CN" dirty="0"/>
          </a:p>
          <a:p>
            <a:pPr lvl="1"/>
            <a:r>
              <a:rPr lang="zh-CN" altLang="en-US" dirty="0"/>
              <a:t>能对</a:t>
            </a:r>
            <a:r>
              <a:rPr lang="en-US" altLang="zh-CN" dirty="0"/>
              <a:t>PB</a:t>
            </a:r>
            <a:r>
              <a:rPr lang="zh-CN" altLang="en-US" dirty="0"/>
              <a:t>量级以上的海量数据进行离线处理</a:t>
            </a:r>
            <a:endParaRPr lang="en-US" altLang="zh-CN" dirty="0"/>
          </a:p>
          <a:p>
            <a:r>
              <a:rPr lang="zh-CN" altLang="en-US" dirty="0"/>
              <a:t>不足：</a:t>
            </a:r>
            <a:endParaRPr lang="en-US" altLang="zh-CN" dirty="0"/>
          </a:p>
          <a:p>
            <a:pPr lvl="1"/>
            <a:r>
              <a:rPr lang="zh-CN" altLang="en-US" dirty="0"/>
              <a:t>实时计算</a:t>
            </a:r>
            <a:endParaRPr lang="en-US" altLang="zh-CN" dirty="0"/>
          </a:p>
          <a:p>
            <a:pPr lvl="1"/>
            <a:r>
              <a:rPr lang="zh-CN" altLang="en-US" dirty="0"/>
              <a:t>流式计算</a:t>
            </a:r>
            <a:endParaRPr lang="en-US" altLang="zh-CN" dirty="0"/>
          </a:p>
          <a:p>
            <a:pPr lvl="1"/>
            <a:r>
              <a:rPr lang="en-US" altLang="zh-CN" dirty="0"/>
              <a:t>DAG</a:t>
            </a:r>
            <a:r>
              <a:rPr lang="zh-CN" altLang="en-US" dirty="0"/>
              <a:t>（有向图）计算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448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39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ptalent.com/wurenet/upload/image/20140626/20140626091957_62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9" y="1753222"/>
            <a:ext cx="8791571" cy="439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j-ea"/>
              </a:rPr>
              <a:t>Hadoop</a:t>
            </a:r>
            <a:r>
              <a:rPr lang="zh-CN" altLang="en-US" b="1" dirty="0">
                <a:latin typeface="+mj-ea"/>
              </a:rPr>
              <a:t>生态圈发展路线</a:t>
            </a:r>
            <a:endParaRPr lang="en-US" b="1" dirty="0">
              <a:latin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8447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9D45EB-208B-4502-949D-406FC950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Map-Shuffle-Reduce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DAE095-B63A-48E1-91BD-83898AF91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49F901-A206-48D1-AB40-0C7E58E59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8FC74-D874-435B-9509-829DE95F1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28" y="1295400"/>
            <a:ext cx="8583614" cy="52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数据输入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en-US" altLang="zh-CN" sz="2400" dirty="0"/>
              <a:t>Map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Shuffle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Reduce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数据输出</a:t>
            </a:r>
            <a:endParaRPr lang="en-US" altLang="zh-CN" sz="2400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92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数据输入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从存储系统中文件与</a:t>
            </a:r>
            <a:r>
              <a:rPr lang="en-US" altLang="zh-CN" dirty="0"/>
              <a:t>Map</a:t>
            </a:r>
            <a:r>
              <a:rPr lang="zh-CN" altLang="en-US" dirty="0"/>
              <a:t>任务可处理的键值对记录之间的映射</a:t>
            </a:r>
            <a:endParaRPr lang="en-US" altLang="zh-CN" dirty="0"/>
          </a:p>
          <a:p>
            <a:pPr lvl="1"/>
            <a:r>
              <a:rPr lang="zh-CN" altLang="en-US" dirty="0"/>
              <a:t>输入文件的格式</a:t>
            </a:r>
            <a:endParaRPr lang="en-US" altLang="zh-CN" dirty="0"/>
          </a:p>
          <a:p>
            <a:r>
              <a:rPr lang="zh-CN" altLang="en-US" dirty="0"/>
              <a:t>问题：文件分块存储，</a:t>
            </a:r>
            <a:r>
              <a:rPr lang="zh-CN" altLang="en-US" dirty="0">
                <a:solidFill>
                  <a:srgbClr val="C00000"/>
                </a:solidFill>
              </a:rPr>
              <a:t>可能存在跨块记录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514" y="3429000"/>
            <a:ext cx="410218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13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Split vs. Block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Split</a:t>
            </a:r>
            <a:r>
              <a:rPr lang="zh-CN" altLang="en-US" dirty="0"/>
              <a:t>相对</a:t>
            </a:r>
            <a:r>
              <a:rPr lang="en-US" altLang="zh-CN" dirty="0"/>
              <a:t>block</a:t>
            </a:r>
            <a:r>
              <a:rPr lang="zh-CN" altLang="en-US" dirty="0"/>
              <a:t>而言是</a:t>
            </a:r>
            <a:r>
              <a:rPr lang="zh-CN" altLang="en-US" dirty="0">
                <a:solidFill>
                  <a:srgbClr val="FF0000"/>
                </a:solidFill>
              </a:rPr>
              <a:t>逻辑概念</a:t>
            </a:r>
            <a:r>
              <a:rPr lang="zh-CN" altLang="en-US" dirty="0"/>
              <a:t>，包含一些元信息，如数据起始位置、数据长度、数据所在节点等信息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22729"/>
            <a:ext cx="489827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InputFormat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数据逻辑划分</a:t>
            </a:r>
            <a:endParaRPr lang="en-US" altLang="zh-CN" dirty="0"/>
          </a:p>
          <a:p>
            <a:pPr lvl="1"/>
            <a:r>
              <a:rPr lang="en-US" altLang="zh-CN" dirty="0" err="1"/>
              <a:t>InputFormat</a:t>
            </a:r>
            <a:r>
              <a:rPr lang="zh-CN" altLang="en-US" dirty="0"/>
              <a:t>根据预定义格式将输入数据在逻辑上划分为若干个</a:t>
            </a:r>
            <a:r>
              <a:rPr lang="en-US" altLang="zh-CN" dirty="0"/>
              <a:t>Split</a:t>
            </a:r>
            <a:r>
              <a:rPr lang="zh-CN" altLang="en-US" dirty="0"/>
              <a:t>（切片）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Map</a:t>
            </a:r>
            <a:r>
              <a:rPr lang="zh-CN" altLang="en-US" dirty="0">
                <a:solidFill>
                  <a:srgbClr val="C00000"/>
                </a:solidFill>
              </a:rPr>
              <a:t>任务读取的单位是</a:t>
            </a:r>
            <a:r>
              <a:rPr lang="en-US" altLang="zh-CN" dirty="0">
                <a:solidFill>
                  <a:srgbClr val="C00000"/>
                </a:solidFill>
              </a:rPr>
              <a:t>Split</a:t>
            </a:r>
            <a:r>
              <a:rPr lang="zh-CN" altLang="en-US" dirty="0">
                <a:solidFill>
                  <a:srgbClr val="C00000"/>
                </a:solidFill>
              </a:rPr>
              <a:t>，而不是物理的文件块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Split</a:t>
            </a:r>
            <a:r>
              <a:rPr lang="zh-CN" altLang="en-US" dirty="0"/>
              <a:t>的数量往往决定了</a:t>
            </a:r>
            <a:r>
              <a:rPr lang="en-US" altLang="zh-CN" dirty="0"/>
              <a:t>Map</a:t>
            </a:r>
            <a:r>
              <a:rPr lang="zh-CN" altLang="en-US" dirty="0"/>
              <a:t>任务的个数，一个</a:t>
            </a:r>
            <a:r>
              <a:rPr lang="en-US" altLang="zh-CN" dirty="0"/>
              <a:t>Split</a:t>
            </a:r>
            <a:r>
              <a:rPr lang="zh-CN" altLang="en-US" dirty="0"/>
              <a:t>的数据一般由一个</a:t>
            </a:r>
            <a:r>
              <a:rPr lang="en-US" altLang="zh-CN" dirty="0"/>
              <a:t>Map</a:t>
            </a:r>
            <a:r>
              <a:rPr lang="zh-CN" altLang="en-US" dirty="0"/>
              <a:t>任务来处理</a:t>
            </a:r>
            <a:endParaRPr lang="en-US" altLang="zh-CN" dirty="0"/>
          </a:p>
          <a:p>
            <a:r>
              <a:rPr lang="zh-CN" altLang="en-US" dirty="0"/>
              <a:t>键值对解析</a:t>
            </a:r>
            <a:endParaRPr lang="en-US" altLang="zh-CN" dirty="0"/>
          </a:p>
          <a:p>
            <a:pPr lvl="1"/>
            <a:r>
              <a:rPr lang="zh-CN" altLang="en-US" dirty="0"/>
              <a:t>给定一个</a:t>
            </a:r>
            <a:r>
              <a:rPr lang="en-US" altLang="zh-CN" dirty="0"/>
              <a:t>Split</a:t>
            </a:r>
            <a:r>
              <a:rPr lang="zh-CN" altLang="en-US" dirty="0"/>
              <a:t>，</a:t>
            </a:r>
            <a:r>
              <a:rPr lang="en-US" altLang="zh-CN" dirty="0" err="1"/>
              <a:t>InputFormat</a:t>
            </a:r>
            <a:r>
              <a:rPr lang="zh-CN" altLang="en-US" dirty="0"/>
              <a:t>将根据分隔符、大小等元信息将</a:t>
            </a:r>
            <a:r>
              <a:rPr lang="en-US" altLang="zh-CN" dirty="0"/>
              <a:t>Split</a:t>
            </a:r>
            <a:r>
              <a:rPr lang="zh-CN" altLang="en-US" dirty="0"/>
              <a:t>中的数据解析为相应键值对</a:t>
            </a:r>
          </a:p>
        </p:txBody>
      </p:sp>
    </p:spTree>
    <p:extLst>
      <p:ext uri="{BB962C8B-B14F-4D97-AF65-F5344CB8AC3E}">
        <p14:creationId xmlns:p14="http://schemas.microsoft.com/office/powerpoint/2010/main" val="1481161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 err="1"/>
              <a:t>InputFormat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TextInputFormat</a:t>
            </a:r>
            <a:endParaRPr lang="en-US" altLang="zh-CN" dirty="0"/>
          </a:p>
          <a:p>
            <a:r>
              <a:rPr lang="en-US" altLang="zh-CN" dirty="0" err="1"/>
              <a:t>KeyValueTextInputFormat</a:t>
            </a:r>
            <a:endParaRPr lang="en-US" altLang="zh-CN" dirty="0"/>
          </a:p>
          <a:p>
            <a:r>
              <a:rPr lang="en-US" altLang="zh-CN" dirty="0" err="1"/>
              <a:t>NLineInputFormat</a:t>
            </a:r>
            <a:endParaRPr lang="en-US" altLang="zh-CN" dirty="0"/>
          </a:p>
          <a:p>
            <a:r>
              <a:rPr lang="en-US" altLang="zh-CN" dirty="0" err="1"/>
              <a:t>CombineTextInputFormat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r>
              <a:rPr lang="zh-CN" altLang="en-US" dirty="0"/>
              <a:t>自定义</a:t>
            </a:r>
            <a:r>
              <a:rPr lang="en-US" altLang="zh-CN" dirty="0" err="1"/>
              <a:t>InputFormat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5812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数据输入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Map</a:t>
            </a:r>
            <a:r>
              <a:rPr lang="zh-CN" altLang="en-US" sz="2400" dirty="0">
                <a:solidFill>
                  <a:srgbClr val="C00000"/>
                </a:solidFill>
              </a:rPr>
              <a:t>阶段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en-US" altLang="zh-CN" sz="2400" dirty="0"/>
              <a:t>Shuffle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Reduce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数据输出</a:t>
            </a:r>
            <a:endParaRPr lang="en-US" altLang="zh-CN" sz="2400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1511787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逻辑过程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[k1, v1] → List([k2, v2])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678572-D727-47FC-B5C3-3D30326D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362200"/>
            <a:ext cx="3401863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2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51FFF-AE2A-4D99-804C-26BC2FA4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物理过程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281B15-67CC-4959-885F-29217F03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38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226C18-961B-4D3E-A249-1C9820C7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BB296B-75C1-4470-AD34-9C282EDB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97" y="1594532"/>
            <a:ext cx="7446816" cy="450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46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Map</a:t>
            </a:r>
            <a:r>
              <a:rPr lang="zh-CN" altLang="en-US" dirty="0"/>
              <a:t>任务的数量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MapReduce</a:t>
            </a:r>
            <a:r>
              <a:rPr lang="zh-CN" altLang="en-US" dirty="0"/>
              <a:t>为每个</a:t>
            </a:r>
            <a:r>
              <a:rPr lang="en-US" altLang="zh-CN" dirty="0"/>
              <a:t>split</a:t>
            </a:r>
            <a:r>
              <a:rPr lang="zh-CN" altLang="en-US" dirty="0"/>
              <a:t>创建一个</a:t>
            </a:r>
            <a:r>
              <a:rPr lang="en-US" altLang="zh-CN" dirty="0"/>
              <a:t>Map</a:t>
            </a:r>
            <a:r>
              <a:rPr lang="zh-CN" altLang="en-US" dirty="0"/>
              <a:t>任务，</a:t>
            </a:r>
            <a:r>
              <a:rPr lang="en-US" altLang="zh-CN" dirty="0"/>
              <a:t>split </a:t>
            </a:r>
            <a:r>
              <a:rPr lang="zh-CN" altLang="en-US" dirty="0"/>
              <a:t>的多少决定了</a:t>
            </a:r>
            <a:r>
              <a:rPr lang="en-US" altLang="zh-CN" dirty="0"/>
              <a:t>Map</a:t>
            </a:r>
            <a:r>
              <a:rPr lang="zh-CN" altLang="en-US" dirty="0"/>
              <a:t>任务的数目</a:t>
            </a:r>
            <a:endParaRPr lang="en-US" altLang="zh-CN" dirty="0"/>
          </a:p>
          <a:p>
            <a:pPr eaLnBrk="1" hangingPunct="1"/>
            <a:r>
              <a:rPr lang="en-US" altLang="zh-CN" dirty="0" err="1"/>
              <a:t>mapred.map.tasks</a:t>
            </a:r>
            <a:r>
              <a:rPr lang="zh-CN" altLang="en-US" dirty="0"/>
              <a:t>设置程序员期望的</a:t>
            </a:r>
            <a:r>
              <a:rPr lang="en-US" altLang="zh-CN" dirty="0"/>
              <a:t>map</a:t>
            </a:r>
            <a:r>
              <a:rPr lang="zh-CN" altLang="en-US" dirty="0"/>
              <a:t>个数</a:t>
            </a:r>
          </a:p>
        </p:txBody>
      </p:sp>
      <p:pic>
        <p:nvPicPr>
          <p:cNvPr id="18437" name="Picture 2" descr="c:\users\lenovo\appdata\roaming\360se6\User Data\temp\201306081502585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70314" r="28889"/>
          <a:stretch>
            <a:fillRect/>
          </a:stretch>
        </p:blipFill>
        <p:spPr bwMode="auto">
          <a:xfrm>
            <a:off x="1066800" y="4114800"/>
            <a:ext cx="64849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93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设计思想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MPI</a:t>
            </a:r>
            <a:r>
              <a:rPr lang="zh-CN" altLang="en-US" dirty="0">
                <a:solidFill>
                  <a:srgbClr val="C00000"/>
                </a:solidFill>
              </a:rPr>
              <a:t>与</a:t>
            </a:r>
            <a:r>
              <a:rPr lang="en-US" altLang="zh-CN" dirty="0" err="1">
                <a:solidFill>
                  <a:srgbClr val="C00000"/>
                </a:solidFill>
              </a:rPr>
              <a:t>MapReduce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数据模型</a:t>
            </a:r>
            <a:endParaRPr lang="en-US" altLang="zh-CN" dirty="0"/>
          </a:p>
          <a:p>
            <a:pPr lvl="1"/>
            <a:r>
              <a:rPr lang="zh-CN" altLang="en-US" dirty="0"/>
              <a:t>计算模型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331901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数据输入</a:t>
            </a:r>
            <a:endParaRPr lang="en-US" altLang="zh-CN" sz="2400" dirty="0"/>
          </a:p>
          <a:p>
            <a:pPr lvl="1"/>
            <a:r>
              <a:rPr lang="en-US" altLang="zh-CN" sz="2400" dirty="0"/>
              <a:t>Map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Shuffle</a:t>
            </a:r>
            <a:r>
              <a:rPr lang="zh-CN" altLang="en-US" sz="2400" dirty="0">
                <a:solidFill>
                  <a:srgbClr val="C00000"/>
                </a:solidFill>
              </a:rPr>
              <a:t>阶段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en-US" altLang="zh-CN" sz="2400" dirty="0"/>
              <a:t>Reduce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zh-CN" altLang="en-US" sz="2400" dirty="0"/>
              <a:t>数据输出</a:t>
            </a:r>
            <a:endParaRPr lang="en-US" altLang="zh-CN" sz="2400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106880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</a:t>
            </a:r>
            <a:r>
              <a:rPr lang="zh-CN" altLang="en-US" dirty="0"/>
              <a:t>逻辑过程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altLang="zh-CN" dirty="0"/>
              <a:t>List([k2, v2])</a:t>
            </a:r>
            <a:r>
              <a:rPr lang="zh-CN" altLang="en-US" dirty="0"/>
              <a:t> </a:t>
            </a:r>
            <a:r>
              <a:rPr lang="en-US" altLang="zh-CN" dirty="0"/>
              <a:t>→ [k2, List(v2)]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3C61B-FC34-42AE-A19A-20CF475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523487"/>
            <a:ext cx="4529721" cy="29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88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9F664F7C-E96A-9547-AE3E-AFF91922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201" y="1416758"/>
            <a:ext cx="7050404" cy="50496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</a:t>
            </a:r>
            <a:r>
              <a:rPr lang="zh-CN" altLang="en-US" dirty="0"/>
              <a:t>物理过程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0632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何时</a:t>
            </a:r>
            <a:r>
              <a:rPr lang="en-US" altLang="zh-CN" dirty="0"/>
              <a:t>Shuffle</a:t>
            </a:r>
            <a:r>
              <a:rPr lang="zh-CN" altLang="en-US" dirty="0"/>
              <a:t>？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当系统中的</a:t>
            </a:r>
            <a:r>
              <a:rPr lang="en-US" altLang="zh-CN" dirty="0"/>
              <a:t>Map</a:t>
            </a:r>
            <a:r>
              <a:rPr lang="zh-CN" altLang="en-US" dirty="0"/>
              <a:t>任务完成率达到设定阈值时，系统将启动</a:t>
            </a:r>
            <a:r>
              <a:rPr lang="en-US" altLang="zh-CN" dirty="0"/>
              <a:t>Reduce</a:t>
            </a:r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例如，阈值设定为</a:t>
            </a:r>
            <a:r>
              <a:rPr lang="en-US" altLang="zh-CN" dirty="0"/>
              <a:t>60%</a:t>
            </a:r>
            <a:r>
              <a:rPr lang="zh-CN" altLang="en-US" dirty="0"/>
              <a:t>意味着如果系统中共有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Map</a:t>
            </a:r>
            <a:r>
              <a:rPr lang="zh-CN" altLang="en-US" dirty="0"/>
              <a:t>任务，那么一旦有</a:t>
            </a:r>
            <a:r>
              <a:rPr lang="en-US" altLang="zh-CN" dirty="0"/>
              <a:t>60</a:t>
            </a:r>
            <a:r>
              <a:rPr lang="zh-CN" altLang="en-US" dirty="0"/>
              <a:t>个</a:t>
            </a:r>
            <a:r>
              <a:rPr lang="en-US" altLang="zh-CN" dirty="0"/>
              <a:t>Map</a:t>
            </a:r>
            <a:r>
              <a:rPr lang="zh-CN" altLang="en-US" dirty="0"/>
              <a:t>任务已经完成了就可以启动</a:t>
            </a:r>
            <a:r>
              <a:rPr lang="en-US" altLang="zh-CN" dirty="0"/>
              <a:t>Reduce</a:t>
            </a:r>
            <a:r>
              <a:rPr lang="zh-CN" altLang="en-US" dirty="0"/>
              <a:t>任务，而不必等到这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Map</a:t>
            </a:r>
            <a:r>
              <a:rPr lang="zh-CN" altLang="en-US" dirty="0"/>
              <a:t>任务全部完成</a:t>
            </a:r>
            <a:endParaRPr lang="en-US" altLang="zh-CN" dirty="0"/>
          </a:p>
          <a:p>
            <a:r>
              <a:rPr lang="en-US" altLang="zh-CN" dirty="0"/>
              <a:t>Reduce</a:t>
            </a:r>
            <a:r>
              <a:rPr lang="zh-CN" altLang="en-US" dirty="0"/>
              <a:t>任务不会等到所有的</a:t>
            </a:r>
            <a:r>
              <a:rPr lang="en-US" altLang="zh-CN" dirty="0"/>
              <a:t>Map</a:t>
            </a:r>
            <a:r>
              <a:rPr lang="zh-CN" altLang="en-US" dirty="0"/>
              <a:t>任务执行结束才拉取</a:t>
            </a:r>
            <a:r>
              <a:rPr lang="en-US" altLang="zh-CN" dirty="0"/>
              <a:t>Map</a:t>
            </a:r>
            <a:r>
              <a:rPr lang="zh-CN" altLang="en-US" dirty="0"/>
              <a:t>任务的输出结果，</a:t>
            </a:r>
            <a:r>
              <a:rPr lang="zh-CN" altLang="en-US" dirty="0">
                <a:solidFill>
                  <a:srgbClr val="FF0000"/>
                </a:solidFill>
              </a:rPr>
              <a:t>但是拉取的数据必然来自于已经完成运行的</a:t>
            </a:r>
            <a:r>
              <a:rPr lang="en-US" altLang="zh-CN" dirty="0">
                <a:solidFill>
                  <a:srgbClr val="FF0000"/>
                </a:solidFill>
              </a:rPr>
              <a:t>Map</a:t>
            </a:r>
            <a:r>
              <a:rPr lang="zh-CN" altLang="en-US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，即已经保存在磁盘上的文件</a:t>
            </a:r>
          </a:p>
        </p:txBody>
      </p:sp>
    </p:spTree>
    <p:extLst>
      <p:ext uri="{BB962C8B-B14F-4D97-AF65-F5344CB8AC3E}">
        <p14:creationId xmlns:p14="http://schemas.microsoft.com/office/powerpoint/2010/main" val="2216667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数据输入</a:t>
            </a:r>
            <a:endParaRPr lang="en-US" altLang="zh-CN" sz="2400" dirty="0"/>
          </a:p>
          <a:p>
            <a:pPr lvl="1"/>
            <a:r>
              <a:rPr lang="en-US" altLang="zh-CN" sz="2400" dirty="0"/>
              <a:t>Map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Shuffle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Reduce</a:t>
            </a:r>
            <a:r>
              <a:rPr lang="zh-CN" altLang="en-US" sz="2400" dirty="0">
                <a:solidFill>
                  <a:srgbClr val="C00000"/>
                </a:solidFill>
              </a:rPr>
              <a:t>阶段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数据输出</a:t>
            </a:r>
            <a:endParaRPr lang="en-US" altLang="zh-CN" sz="2400" dirty="0"/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2120153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[k2, List(v2)] → [k3, v3] </a:t>
            </a: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Reduce</a:t>
            </a:r>
            <a:r>
              <a:rPr lang="zh-CN" altLang="en-US" dirty="0"/>
              <a:t>逻辑过程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45</a:t>
            </a:fld>
            <a:endParaRPr lang="en-US" altLang="zh-CN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E16251E-EADB-437D-A252-7F8CE218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389355"/>
            <a:ext cx="3981033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3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393CB4-E199-4097-A731-5E33A423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Reduce</a:t>
            </a:r>
            <a:r>
              <a:rPr lang="zh-CN" altLang="en-US" dirty="0"/>
              <a:t>物理过程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7F095A-740B-40D2-BDD6-4EA2AD585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46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D1BFD6-B635-4120-A1C3-AEF2A8982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92F5EB-AA34-4747-B33A-0021C835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45" y="1345474"/>
            <a:ext cx="8297375" cy="52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35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Reduce</a:t>
            </a:r>
            <a:r>
              <a:rPr lang="zh-CN" altLang="en-US" dirty="0"/>
              <a:t>任务的数量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程序指定</a:t>
            </a:r>
            <a:endParaRPr lang="en-US" altLang="zh-CN" dirty="0"/>
          </a:p>
          <a:p>
            <a:pPr eaLnBrk="1" hangingPunct="1"/>
            <a:r>
              <a:rPr lang="zh-CN" altLang="en-US" dirty="0"/>
              <a:t>最优的</a:t>
            </a:r>
            <a:r>
              <a:rPr lang="en-US" altLang="zh-CN" dirty="0"/>
              <a:t>Reduce</a:t>
            </a:r>
            <a:r>
              <a:rPr lang="zh-CN" altLang="en-US" dirty="0"/>
              <a:t>任务个数取决于集群中可用的</a:t>
            </a:r>
            <a:r>
              <a:rPr lang="en-US" altLang="zh-CN" dirty="0"/>
              <a:t>reduce</a:t>
            </a:r>
            <a:r>
              <a:rPr lang="zh-CN" altLang="en-US" dirty="0"/>
              <a:t>任务槽</a:t>
            </a:r>
            <a:r>
              <a:rPr lang="en-US" altLang="zh-CN" dirty="0"/>
              <a:t>(slot)</a:t>
            </a:r>
            <a:r>
              <a:rPr lang="zh-CN" altLang="en-US" dirty="0"/>
              <a:t>的数目</a:t>
            </a:r>
            <a:endParaRPr lang="en-US" altLang="zh-CN" dirty="0"/>
          </a:p>
          <a:p>
            <a:pPr eaLnBrk="1" hangingPunct="1"/>
            <a:r>
              <a:rPr lang="zh-CN" altLang="en-US" dirty="0"/>
              <a:t>通常设置比</a:t>
            </a:r>
            <a:r>
              <a:rPr lang="en-US" altLang="zh-CN" dirty="0"/>
              <a:t>reduce</a:t>
            </a:r>
            <a:r>
              <a:rPr lang="zh-CN" altLang="en-US" dirty="0"/>
              <a:t>任务槽数目稍微小一些的</a:t>
            </a:r>
            <a:r>
              <a:rPr lang="en-US" altLang="zh-CN" dirty="0"/>
              <a:t>Reduce</a:t>
            </a:r>
            <a:r>
              <a:rPr lang="zh-CN" altLang="en-US" dirty="0"/>
              <a:t>任务个数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8376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工作原理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zh-CN" altLang="en-US" sz="2400" dirty="0"/>
              <a:t>数据输入</a:t>
            </a:r>
            <a:endParaRPr lang="en-US" altLang="zh-CN" sz="2400" dirty="0"/>
          </a:p>
          <a:p>
            <a:pPr lvl="1"/>
            <a:r>
              <a:rPr lang="en-US" altLang="zh-CN" sz="2400" dirty="0"/>
              <a:t>Map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Shuffle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en-US" altLang="zh-CN" sz="2400" dirty="0"/>
              <a:t>Reduce</a:t>
            </a:r>
            <a:r>
              <a:rPr lang="zh-CN" altLang="en-US" sz="2400" dirty="0"/>
              <a:t>阶段</a:t>
            </a:r>
            <a:endParaRPr lang="en-US" altLang="zh-CN" sz="2400" dirty="0"/>
          </a:p>
          <a:p>
            <a:pPr lvl="1"/>
            <a:r>
              <a:rPr lang="zh-CN" altLang="en-US" sz="2400" dirty="0">
                <a:solidFill>
                  <a:srgbClr val="C00000"/>
                </a:solidFill>
              </a:rPr>
              <a:t>数据输出</a:t>
            </a:r>
            <a:endParaRPr lang="en-US" altLang="zh-CN" sz="2400" dirty="0">
              <a:solidFill>
                <a:srgbClr val="C00000"/>
              </a:solidFill>
            </a:endParaRPr>
          </a:p>
          <a:p>
            <a:r>
              <a:rPr lang="zh-CN" altLang="en-US" dirty="0"/>
              <a:t>容错机制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</p:txBody>
      </p:sp>
    </p:spTree>
    <p:extLst>
      <p:ext uri="{BB962C8B-B14F-4D97-AF65-F5344CB8AC3E}">
        <p14:creationId xmlns:p14="http://schemas.microsoft.com/office/powerpoint/2010/main" val="3485726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数据输出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49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</a:t>
            </a:r>
            <a:r>
              <a:rPr lang="en-US" altLang="zh-CN" dirty="0"/>
              <a:t>Reduce</a:t>
            </a:r>
            <a:r>
              <a:rPr lang="zh-CN" altLang="en-US" dirty="0"/>
              <a:t>任务的输出结果将以一个文件的形式保持到指定的目录当中</a:t>
            </a:r>
            <a:endParaRPr lang="en-US" altLang="zh-CN" dirty="0"/>
          </a:p>
          <a:p>
            <a:pPr lvl="1"/>
            <a:r>
              <a:rPr lang="en-US" altLang="zh-CN" dirty="0" err="1"/>
              <a:t>MapReduce</a:t>
            </a:r>
            <a:r>
              <a:rPr lang="zh-CN" altLang="en-US" dirty="0"/>
              <a:t>输出结果是一组文件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048000"/>
            <a:ext cx="5481585" cy="338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MPI(Message Passing Interface)</a:t>
            </a:r>
            <a:r>
              <a:rPr lang="zh-CN" altLang="en-US" dirty="0"/>
              <a:t>编程简介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是一个信息传递应用程序接口，包括协议和和语义说明</a:t>
            </a:r>
            <a:endParaRPr lang="en-US" altLang="zh-CN" dirty="0"/>
          </a:p>
          <a:p>
            <a:r>
              <a:rPr lang="zh-CN" altLang="en-US" dirty="0"/>
              <a:t>常用接口</a:t>
            </a:r>
            <a:endParaRPr lang="en-US" altLang="zh-CN" dirty="0"/>
          </a:p>
          <a:p>
            <a:pPr lvl="1"/>
            <a:r>
              <a:rPr lang="en-US" altLang="zh-CN" dirty="0" err="1"/>
              <a:t>MPI_Init</a:t>
            </a:r>
            <a:r>
              <a:rPr lang="en-US" altLang="zh-CN" dirty="0"/>
              <a:t>(…) </a:t>
            </a:r>
            <a:r>
              <a:rPr lang="zh-CN" altLang="en-US" dirty="0"/>
              <a:t>并行环境初始化</a:t>
            </a:r>
            <a:endParaRPr lang="en-US" altLang="zh-CN" dirty="0"/>
          </a:p>
          <a:p>
            <a:pPr lvl="1"/>
            <a:r>
              <a:rPr lang="en-US" altLang="zh-CN" dirty="0" err="1"/>
              <a:t>MPI_Comm_size</a:t>
            </a:r>
            <a:r>
              <a:rPr lang="en-US" altLang="zh-CN" dirty="0"/>
              <a:t>(…) </a:t>
            </a:r>
            <a:r>
              <a:rPr lang="zh-CN" altLang="en-US" dirty="0"/>
              <a:t>获得进程个数 </a:t>
            </a:r>
            <a:r>
              <a:rPr lang="en-US" altLang="zh-CN" dirty="0"/>
              <a:t>size</a:t>
            </a:r>
          </a:p>
          <a:p>
            <a:pPr lvl="1"/>
            <a:r>
              <a:rPr lang="en-US" altLang="zh-CN" dirty="0" err="1"/>
              <a:t>MPI_Comm_rank</a:t>
            </a:r>
            <a:r>
              <a:rPr lang="en-US" altLang="zh-CN" dirty="0"/>
              <a:t>(…) </a:t>
            </a:r>
            <a:r>
              <a:rPr lang="zh-CN" altLang="en-US" dirty="0"/>
              <a:t>获取进程的</a:t>
            </a:r>
            <a:r>
              <a:rPr lang="en-US" altLang="zh-CN" dirty="0"/>
              <a:t>rank</a:t>
            </a:r>
            <a:r>
              <a:rPr lang="zh-CN" altLang="en-US" dirty="0"/>
              <a:t>值</a:t>
            </a:r>
            <a:endParaRPr lang="en-US" altLang="zh-CN" dirty="0"/>
          </a:p>
          <a:p>
            <a:pPr lvl="1"/>
            <a:r>
              <a:rPr lang="en-US" altLang="zh-CN" dirty="0" err="1"/>
              <a:t>MPI_Send</a:t>
            </a:r>
            <a:r>
              <a:rPr lang="en-US" altLang="zh-CN" dirty="0"/>
              <a:t>(…) </a:t>
            </a:r>
            <a:r>
              <a:rPr lang="zh-CN" altLang="en-US" dirty="0"/>
              <a:t>发送消息</a:t>
            </a:r>
            <a:endParaRPr lang="en-US" altLang="zh-CN" dirty="0"/>
          </a:p>
          <a:p>
            <a:pPr lvl="1"/>
            <a:r>
              <a:rPr lang="en-US" altLang="zh-CN" dirty="0" err="1"/>
              <a:t>MPI_Recv</a:t>
            </a:r>
            <a:r>
              <a:rPr lang="en-US" altLang="zh-CN" dirty="0"/>
              <a:t>(…) </a:t>
            </a:r>
            <a:r>
              <a:rPr lang="zh-CN" altLang="en-US" dirty="0"/>
              <a:t>获取消息</a:t>
            </a:r>
            <a:endParaRPr lang="en-US" altLang="zh-CN" dirty="0"/>
          </a:p>
          <a:p>
            <a:pPr lvl="1"/>
            <a:r>
              <a:rPr lang="en-US" altLang="zh-CN" dirty="0" err="1"/>
              <a:t>MPI_Finalize</a:t>
            </a:r>
            <a:r>
              <a:rPr lang="en-US" altLang="zh-CN" dirty="0"/>
              <a:t>() </a:t>
            </a:r>
            <a:r>
              <a:rPr lang="zh-CN" altLang="en-US" dirty="0"/>
              <a:t>退出</a:t>
            </a:r>
            <a:r>
              <a:rPr lang="en-US" altLang="zh-CN" dirty="0"/>
              <a:t>MPI</a:t>
            </a:r>
            <a:r>
              <a:rPr lang="zh-CN" altLang="en-US" dirty="0"/>
              <a:t>环境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1209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OutputFormat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与数据输入阶段相反，</a:t>
            </a:r>
            <a:r>
              <a:rPr lang="en-US" altLang="zh-CN" dirty="0" err="1"/>
              <a:t>MapReduce</a:t>
            </a:r>
            <a:r>
              <a:rPr lang="zh-CN" altLang="en-US" dirty="0"/>
              <a:t>需要定义输出文件的格式，即</a:t>
            </a:r>
            <a:r>
              <a:rPr lang="en-US" altLang="zh-CN" dirty="0" err="1"/>
              <a:t>OutputFormat</a:t>
            </a:r>
            <a:endParaRPr lang="en-US" altLang="zh-CN" dirty="0"/>
          </a:p>
          <a:p>
            <a:pPr lvl="1"/>
            <a:r>
              <a:rPr lang="zh-CN" altLang="en-US" dirty="0"/>
              <a:t>包括分隔符等元信息</a:t>
            </a:r>
          </a:p>
          <a:p>
            <a:pPr lvl="1"/>
            <a:r>
              <a:rPr lang="zh-CN" altLang="en-US" dirty="0"/>
              <a:t>从</a:t>
            </a:r>
            <a:r>
              <a:rPr lang="en-US" altLang="zh-CN" dirty="0" err="1"/>
              <a:t>MapReduce</a:t>
            </a:r>
            <a:r>
              <a:rPr lang="zh-CN" altLang="en-US" dirty="0"/>
              <a:t>程序处理的逻辑键值对数据到物理存储之间的映射</a:t>
            </a:r>
            <a:endParaRPr lang="en-US" altLang="zh-CN" dirty="0"/>
          </a:p>
          <a:p>
            <a:pPr lvl="1"/>
            <a:r>
              <a:rPr lang="en-US" altLang="zh-CN" dirty="0" err="1"/>
              <a:t>MapReduce</a:t>
            </a:r>
            <a:r>
              <a:rPr lang="zh-CN" altLang="en-US" dirty="0"/>
              <a:t>系统将</a:t>
            </a:r>
            <a:r>
              <a:rPr lang="en-US" altLang="zh-CN" dirty="0"/>
              <a:t>Reduce</a:t>
            </a:r>
            <a:r>
              <a:rPr lang="zh-CN" altLang="en-US" dirty="0"/>
              <a:t>任务处理产生的结果按</a:t>
            </a:r>
            <a:r>
              <a:rPr lang="en-US" altLang="zh-CN" dirty="0" err="1"/>
              <a:t>OutputFormat</a:t>
            </a:r>
            <a:r>
              <a:rPr lang="zh-CN" altLang="en-US" dirty="0"/>
              <a:t>定义的格式写入</a:t>
            </a:r>
            <a:r>
              <a:rPr lang="en-US" altLang="zh-CN" dirty="0"/>
              <a:t>HDFS</a:t>
            </a:r>
            <a:r>
              <a:rPr lang="zh-CN" altLang="en-US" dirty="0"/>
              <a:t>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3916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</a:t>
            </a:r>
            <a:r>
              <a:rPr lang="en-US" altLang="zh-CN" dirty="0" err="1"/>
              <a:t>OutputFormat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TextOutputFormat</a:t>
            </a:r>
            <a:endParaRPr lang="en-US" altLang="zh-CN" dirty="0"/>
          </a:p>
          <a:p>
            <a:r>
              <a:rPr lang="en-US" altLang="zh-CN" dirty="0" err="1"/>
              <a:t>NullOutputFormat</a:t>
            </a:r>
            <a:endParaRPr lang="en-US" altLang="zh-CN" dirty="0"/>
          </a:p>
          <a:p>
            <a:r>
              <a:rPr lang="en-US" altLang="zh-CN" dirty="0" err="1"/>
              <a:t>LazyOutputFormat</a:t>
            </a:r>
            <a:endParaRPr lang="en-US" altLang="zh-CN" dirty="0"/>
          </a:p>
          <a:p>
            <a:r>
              <a:rPr lang="en-US" altLang="zh-CN" dirty="0"/>
              <a:t>…</a:t>
            </a:r>
          </a:p>
          <a:p>
            <a:r>
              <a:rPr lang="zh-CN" altLang="en-US" dirty="0"/>
              <a:t>自定义</a:t>
            </a:r>
            <a:r>
              <a:rPr lang="en-US" altLang="zh-CN" dirty="0" err="1"/>
              <a:t>OutputFormat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311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239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MapReduce故障类型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主节点故障</a:t>
            </a:r>
            <a:endParaRPr lang="en-US" altLang="zh-CN" dirty="0"/>
          </a:p>
          <a:p>
            <a:pPr lvl="1"/>
            <a:r>
              <a:rPr lang="zh-CN" altLang="en-US" dirty="0"/>
              <a:t>JobTracker故障：如宕机引起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从节点故障</a:t>
            </a:r>
            <a:endParaRPr lang="en-US" altLang="zh-CN" dirty="0"/>
          </a:p>
          <a:p>
            <a:pPr lvl="1"/>
            <a:r>
              <a:rPr lang="zh-CN" altLang="en-US" dirty="0"/>
              <a:t>Task</a:t>
            </a:r>
            <a:r>
              <a:rPr lang="en-US" altLang="zh-CN" dirty="0"/>
              <a:t>T</a:t>
            </a:r>
            <a:r>
              <a:rPr lang="zh-CN" altLang="en-US" dirty="0"/>
              <a:t>racker故障：如节点宕机引起</a:t>
            </a:r>
            <a:endParaRPr lang="en-US" altLang="zh-CN" dirty="0"/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故障</a:t>
            </a:r>
            <a:r>
              <a:rPr lang="en-US" altLang="zh-CN" dirty="0"/>
              <a:t>: </a:t>
            </a:r>
            <a:r>
              <a:rPr lang="zh-CN" altLang="en-US" dirty="0"/>
              <a:t>如</a:t>
            </a:r>
            <a:r>
              <a:rPr lang="en-US" altLang="zh-CN" dirty="0"/>
              <a:t>JVM</a:t>
            </a:r>
            <a:r>
              <a:rPr lang="zh-CN" altLang="en-US" dirty="0"/>
              <a:t>内存不够退出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en-US" altLang="zh-CN" dirty="0" err="1">
                <a:solidFill>
                  <a:srgbClr val="7030A0"/>
                </a:solidFill>
              </a:rPr>
              <a:t>MapReduce</a:t>
            </a:r>
            <a:r>
              <a:rPr lang="zh-CN" altLang="en-US" dirty="0">
                <a:solidFill>
                  <a:srgbClr val="7030A0"/>
                </a:solidFill>
              </a:rPr>
              <a:t>容错和</a:t>
            </a:r>
            <a:r>
              <a:rPr lang="en-US" altLang="zh-CN" dirty="0">
                <a:solidFill>
                  <a:srgbClr val="7030A0"/>
                </a:solidFill>
              </a:rPr>
              <a:t>HDFS</a:t>
            </a:r>
            <a:r>
              <a:rPr lang="zh-CN" altLang="en-US" dirty="0">
                <a:solidFill>
                  <a:srgbClr val="7030A0"/>
                </a:solidFill>
              </a:rPr>
              <a:t>容错是两回事</a:t>
            </a:r>
            <a:endParaRPr lang="en-US" altLang="zh-CN" dirty="0">
              <a:solidFill>
                <a:srgbClr val="7030A0"/>
              </a:solidFill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49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54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JobTracker</a:t>
            </a:r>
            <a:r>
              <a:rPr lang="zh-CN" altLang="en-US" dirty="0">
                <a:solidFill>
                  <a:srgbClr val="C00000"/>
                </a:solidFill>
              </a:rPr>
              <a:t>故障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TaskTracker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故障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811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689598"/>
            <a:ext cx="3429000" cy="27299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JobTracker</a:t>
            </a:r>
            <a:r>
              <a:rPr lang="zh-CN" altLang="en-US" dirty="0"/>
              <a:t>故障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/>
              <a:t>对于</a:t>
            </a:r>
            <a:r>
              <a:rPr lang="en-US" altLang="zh-CN" sz="3200" dirty="0" err="1"/>
              <a:t>MapReduce</a:t>
            </a:r>
            <a:r>
              <a:rPr lang="en-US" altLang="zh-CN" sz="3200" dirty="0"/>
              <a:t> 1.0</a:t>
            </a:r>
            <a:r>
              <a:rPr lang="zh-CN" altLang="en-US" sz="3200" dirty="0"/>
              <a:t>的架构，</a:t>
            </a:r>
            <a:r>
              <a:rPr lang="en-US" altLang="zh-CN" sz="3200" dirty="0" err="1"/>
              <a:t>JobTracker</a:t>
            </a:r>
            <a:r>
              <a:rPr lang="zh-CN" altLang="en-US" sz="3200" dirty="0"/>
              <a:t>故障意味着所有作业需要重新执行</a:t>
            </a:r>
            <a:endParaRPr lang="en-US" altLang="zh-CN" sz="3200" dirty="0"/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en-US" altLang="zh-CN" sz="3200" dirty="0" err="1"/>
              <a:t>MapReduce</a:t>
            </a:r>
            <a:r>
              <a:rPr lang="en-US" altLang="zh-CN" sz="3200" dirty="0"/>
              <a:t> 1.0</a:t>
            </a:r>
            <a:r>
              <a:rPr lang="zh-CN" altLang="en-US" sz="3200" dirty="0"/>
              <a:t>没有处理JobTracker故障的机制，因而成为单点瓶颈</a:t>
            </a:r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endParaRPr lang="en-US" altLang="zh-CN" dirty="0"/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689598"/>
            <a:ext cx="1072989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4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JobTracker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srgbClr val="C00000"/>
                </a:solidFill>
              </a:rPr>
              <a:t>TaskTracker</a:t>
            </a:r>
            <a:r>
              <a:rPr lang="zh-CN" altLang="en-US" dirty="0">
                <a:solidFill>
                  <a:srgbClr val="C00000"/>
                </a:solidFill>
              </a:rPr>
              <a:t>故障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故障</a:t>
            </a:r>
            <a:endParaRPr lang="en-US" altLang="zh-CN" dirty="0"/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1359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4090362"/>
            <a:ext cx="3124200" cy="24872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Task</a:t>
            </a:r>
            <a:r>
              <a:rPr lang="en-US" altLang="zh-CN" dirty="0"/>
              <a:t>T</a:t>
            </a:r>
            <a:r>
              <a:rPr lang="zh-CN" altLang="en-US" dirty="0"/>
              <a:t>racker故障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/>
              <a:t>Job</a:t>
            </a:r>
            <a:r>
              <a:rPr lang="en-US" altLang="zh-CN" sz="3200" dirty="0"/>
              <a:t>T</a:t>
            </a:r>
            <a:r>
              <a:rPr lang="zh-CN" altLang="en-US" sz="3200" dirty="0"/>
              <a:t>racker不会接收到“心跳” </a:t>
            </a:r>
            <a:endParaRPr lang="en-US" altLang="zh-CN" sz="3200" dirty="0"/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/>
              <a:t>Job</a:t>
            </a:r>
            <a:r>
              <a:rPr lang="en-US" altLang="zh-CN" sz="3200" dirty="0"/>
              <a:t>T</a:t>
            </a:r>
            <a:r>
              <a:rPr lang="zh-CN" altLang="en-US" sz="3200" dirty="0"/>
              <a:t>racker会安排其他Task</a:t>
            </a:r>
            <a:r>
              <a:rPr lang="en-US" altLang="zh-CN" sz="3200" dirty="0"/>
              <a:t>T</a:t>
            </a:r>
            <a:r>
              <a:rPr lang="zh-CN" altLang="en-US" sz="3200" dirty="0"/>
              <a:t>racker重新运行失败Task</a:t>
            </a:r>
            <a:r>
              <a:rPr lang="en-US" altLang="zh-CN" sz="3200" dirty="0"/>
              <a:t>T</a:t>
            </a:r>
            <a:r>
              <a:rPr lang="zh-CN" altLang="en-US" sz="3200" dirty="0"/>
              <a:t>racker的任务</a:t>
            </a:r>
            <a:endParaRPr lang="en-US" altLang="zh-CN" sz="3200" dirty="0"/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sz="3200" dirty="0"/>
              <a:t>这个过程对于用户来说是透明的，只会感觉到该作业在执行某段时间里变慢了而已</a:t>
            </a:r>
            <a:endParaRPr lang="en-US" altLang="zh-CN" sz="3200" dirty="0"/>
          </a:p>
          <a:p>
            <a:pPr marL="0" lvl="1" indent="0">
              <a:buClr>
                <a:srgbClr val="FFC000"/>
              </a:buClr>
              <a:buNone/>
            </a:pPr>
            <a:endParaRPr lang="en-US" altLang="zh-CN" dirty="0"/>
          </a:p>
          <a:p>
            <a:pPr marL="457200" lvl="1" indent="-457200">
              <a:buClr>
                <a:srgbClr val="FFC000"/>
              </a:buClr>
              <a:buFont typeface="Wingdings" pitchFamily="2" charset="2"/>
              <a:buChar char="p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334000"/>
            <a:ext cx="8382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6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F22CA-157B-4147-81F1-F94B3CB37AFE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  <a:endParaRPr lang="en-US" altLang="zh-CN" dirty="0"/>
          </a:p>
          <a:p>
            <a:r>
              <a:rPr lang="zh-CN" altLang="en-US" dirty="0"/>
              <a:t>体系架构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容错机制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JobTracker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en-US" altLang="zh-CN" dirty="0" err="1"/>
              <a:t>TaskTracker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Task</a:t>
            </a:r>
            <a:r>
              <a:rPr lang="zh-CN" altLang="en-US" dirty="0">
                <a:solidFill>
                  <a:srgbClr val="C00000"/>
                </a:solidFill>
              </a:rPr>
              <a:t>故障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编程示例</a:t>
            </a:r>
          </a:p>
          <a:p>
            <a:pPr lvl="1"/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02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故障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59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 Task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zh-CN" altLang="en-US" dirty="0"/>
              <a:t>重新执行</a:t>
            </a:r>
            <a:r>
              <a:rPr lang="en-US" altLang="zh-CN" dirty="0"/>
              <a:t>Map</a:t>
            </a:r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/>
              <a:t>去</a:t>
            </a:r>
            <a:r>
              <a:rPr lang="en-US" altLang="zh-CN" dirty="0"/>
              <a:t>HDFS</a:t>
            </a:r>
            <a:r>
              <a:rPr lang="zh-CN" altLang="en-US" dirty="0"/>
              <a:t>重新读入数据</a:t>
            </a:r>
            <a:endParaRPr lang="en-US" altLang="zh-CN" dirty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208368"/>
            <a:ext cx="4088176" cy="32547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5562600"/>
            <a:ext cx="457200" cy="3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9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编程举例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076325"/>
            <a:ext cx="6477000" cy="56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6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故障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60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Reduce Task</a:t>
            </a:r>
            <a:r>
              <a:rPr lang="zh-CN" altLang="en-US" dirty="0"/>
              <a:t>故障</a:t>
            </a:r>
            <a:endParaRPr lang="en-US" altLang="zh-CN" dirty="0"/>
          </a:p>
          <a:p>
            <a:pPr lvl="1"/>
            <a:r>
              <a:rPr lang="zh-CN" altLang="en-US" dirty="0"/>
              <a:t>重新执行</a:t>
            </a:r>
            <a:r>
              <a:rPr lang="en-US" altLang="zh-CN" dirty="0"/>
              <a:t>Reduce</a:t>
            </a:r>
            <a:r>
              <a:rPr lang="zh-CN" altLang="en-US" dirty="0"/>
              <a:t>任务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去哪里重新读入数据？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337034"/>
            <a:ext cx="3886200" cy="30939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5562600"/>
            <a:ext cx="457200" cy="35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22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r>
              <a:rPr lang="zh-CN" altLang="en-US" dirty="0"/>
              <a:t>故障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61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典型例子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/>
              <a:t>ap任务或</a:t>
            </a:r>
            <a:r>
              <a:rPr lang="en-US" altLang="zh-CN" dirty="0"/>
              <a:t>R</a:t>
            </a:r>
            <a:r>
              <a:rPr lang="zh-CN" altLang="en-US" dirty="0"/>
              <a:t>educe任务代码异常</a:t>
            </a:r>
          </a:p>
          <a:p>
            <a:endParaRPr lang="en-US" altLang="zh-CN" dirty="0"/>
          </a:p>
          <a:p>
            <a:r>
              <a:rPr lang="zh-CN" altLang="en-US" dirty="0"/>
              <a:t>当一个任务经过最大尝试次数运行后仍然失败，那么整个作业将被标记为失败</a:t>
            </a:r>
            <a:endParaRPr lang="en-US" altLang="zh-CN" dirty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12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9ECD3D-FDFB-42BB-97B4-475916CE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0D0EF3-E1C6-491B-A0D8-957FAE7FA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62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ACBF59-5ADB-4D8C-97A4-B292D44C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999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方法框架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63</a:t>
            </a:fld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7F350F-C983-4BF2-9145-9FBE6248D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586"/>
          <a:stretch/>
        </p:blipFill>
        <p:spPr>
          <a:xfrm>
            <a:off x="280039" y="2133600"/>
            <a:ext cx="8610600" cy="34622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4AED82-8135-834C-A5DE-BD70D5CD7CC8}"/>
              </a:ext>
            </a:extLst>
          </p:cNvPr>
          <p:cNvSpPr txBox="1"/>
          <p:nvPr/>
        </p:nvSpPr>
        <p:spPr>
          <a:xfrm>
            <a:off x="1600200" y="1628745"/>
            <a:ext cx="4505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solidFill>
                  <a:srgbClr val="FF0000"/>
                </a:solidFill>
              </a:rPr>
              <a:t>TextInputFormat</a:t>
            </a:r>
            <a:r>
              <a:rPr kumimoji="1" lang="en-US" altLang="zh-CN" sz="2000" dirty="0">
                <a:solidFill>
                  <a:srgbClr val="FF0000"/>
                </a:solidFill>
              </a:rPr>
              <a:t>→[</a:t>
            </a:r>
            <a:r>
              <a:rPr kumimoji="1" lang="en-US" altLang="zh-CN" sz="2000" dirty="0" err="1">
                <a:solidFill>
                  <a:srgbClr val="FF0000"/>
                </a:solidFill>
              </a:rPr>
              <a:t>LongWritable</a:t>
            </a:r>
            <a:r>
              <a:rPr kumimoji="1" lang="en-US" altLang="zh-CN" sz="2000" dirty="0">
                <a:solidFill>
                  <a:srgbClr val="FF0000"/>
                </a:solidFill>
              </a:rPr>
              <a:t>, Text]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0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Reduce</a:t>
            </a:r>
            <a:r>
              <a:rPr lang="zh-CN" altLang="en-US" dirty="0"/>
              <a:t>方法框架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64</a:t>
            </a:fld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1AF70C-81F8-4CBE-A01E-F75A25D6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048"/>
          <a:stretch/>
        </p:blipFill>
        <p:spPr>
          <a:xfrm>
            <a:off x="234199" y="1981200"/>
            <a:ext cx="867817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34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主</a:t>
            </a:r>
            <a:r>
              <a:rPr lang="zh-CN" altLang="en-US" dirty="0"/>
              <a:t>方法框架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65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352" y="1323053"/>
            <a:ext cx="5446526" cy="55054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33138" y="3581400"/>
            <a:ext cx="3505199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4C8CF8-7D1D-4ECF-B270-8C49E1A2795A}"/>
              </a:ext>
            </a:extLst>
          </p:cNvPr>
          <p:cNvSpPr/>
          <p:nvPr/>
        </p:nvSpPr>
        <p:spPr>
          <a:xfrm>
            <a:off x="2033139" y="2971800"/>
            <a:ext cx="3207774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C93091-183E-47FE-8821-DE45EC116728}"/>
              </a:ext>
            </a:extLst>
          </p:cNvPr>
          <p:cNvSpPr/>
          <p:nvPr/>
        </p:nvSpPr>
        <p:spPr>
          <a:xfrm>
            <a:off x="2033138" y="4191000"/>
            <a:ext cx="4291461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9CABF-DA19-4425-A8C1-A57C32DE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69FACBF-8A6C-4C97-AFD5-F36CD14283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66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A1EE1-9BC2-4592-BF17-9992D988D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词频统计</a:t>
            </a:r>
          </a:p>
          <a:p>
            <a:pPr lvl="1"/>
            <a:r>
              <a:rPr lang="zh-CN" altLang="en-US" dirty="0"/>
              <a:t>关系表自然连接及其优化</a:t>
            </a:r>
          </a:p>
          <a:p>
            <a:pPr lvl="1"/>
            <a:r>
              <a:rPr lang="zh-CN" altLang="en-US" dirty="0"/>
              <a:t>网页链接排名</a:t>
            </a: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28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词频统计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一个包含大量单词的文本文件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r>
              <a:rPr lang="zh-CN" altLang="en-US" dirty="0">
                <a:latin typeface="+mn-ea"/>
                <a:cs typeface="Arial" panose="020B0604020202020204" pitchFamily="34" charset="0"/>
              </a:rPr>
              <a:t>输出：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文件中每个单词及其出现次数（频数）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/>
            <a:r>
              <a:rPr lang="zh-CN" altLang="en-US" dirty="0">
                <a:latin typeface="+mn-ea"/>
                <a:cs typeface="Arial" panose="020B0604020202020204" pitchFamily="34" charset="0"/>
              </a:rPr>
              <a:t>每个单词和其频数占一行，单词和频数之间有间隔</a:t>
            </a:r>
          </a:p>
          <a:p>
            <a:pPr lvl="0"/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  <p:graphicFrame>
        <p:nvGraphicFramePr>
          <p:cNvPr id="5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39309"/>
              </p:ext>
            </p:extLst>
          </p:nvPr>
        </p:nvGraphicFramePr>
        <p:xfrm>
          <a:off x="1828800" y="4191000"/>
          <a:ext cx="5181600" cy="2407888"/>
        </p:xfrm>
        <a:graphic>
          <a:graphicData uri="http://schemas.openxmlformats.org/drawingml/2006/table">
            <a:tbl>
              <a:tblPr/>
              <a:tblGrid>
                <a:gridCol w="2840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1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Me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He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My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She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She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An 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He 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Me 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itchFamily="2" charset="-122"/>
                          <a:cs typeface="Arial" panose="020B0604020202020204" pitchFamily="34" charset="0"/>
                        </a:rPr>
                        <a:t>My 5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She 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6985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C7A16-B7DA-4CBE-A740-0371D368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DBF895-A84C-4C79-B3EF-82F3A6EDF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68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B8748B-2B8D-4A45-AC70-BFAD3CFCF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Map</a:t>
            </a:r>
            <a:r>
              <a:rPr lang="zh-CN" altLang="en-US" dirty="0"/>
              <a:t>过程：</a:t>
            </a:r>
          </a:p>
          <a:p>
            <a:pPr lvl="1"/>
            <a:r>
              <a:rPr lang="zh-CN" altLang="en-US" dirty="0"/>
              <a:t>把文本的每行内容转换为键值对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,1]</a:t>
            </a:r>
          </a:p>
          <a:p>
            <a:endParaRPr lang="en-US" altLang="zh-CN" dirty="0"/>
          </a:p>
          <a:p>
            <a:r>
              <a:rPr lang="en-US" altLang="zh-CN" dirty="0"/>
              <a:t>Reduce</a:t>
            </a:r>
            <a:r>
              <a:rPr lang="zh-CN" altLang="en-US" dirty="0"/>
              <a:t>过程：</a:t>
            </a:r>
          </a:p>
          <a:p>
            <a:pPr lvl="1"/>
            <a:r>
              <a:rPr lang="zh-CN" altLang="en-US" dirty="0"/>
              <a:t>单词相同的键值对被发送到同一个</a:t>
            </a:r>
            <a:r>
              <a:rPr lang="en-US" altLang="zh-CN" dirty="0"/>
              <a:t>Reduce</a:t>
            </a:r>
            <a:r>
              <a:rPr lang="zh-CN" altLang="en-US" dirty="0"/>
              <a:t>中</a:t>
            </a:r>
          </a:p>
          <a:p>
            <a:pPr lvl="1"/>
            <a:r>
              <a:rPr lang="zh-CN" altLang="en-US" dirty="0"/>
              <a:t>对单词相同的键值对进行计数</a:t>
            </a:r>
          </a:p>
          <a:p>
            <a:pPr lvl="1"/>
            <a:r>
              <a:rPr lang="zh-CN" altLang="en-US" dirty="0"/>
              <a:t>输出计数后的结果</a:t>
            </a:r>
            <a:r>
              <a:rPr lang="en-US" altLang="zh-CN" dirty="0"/>
              <a:t>[</a:t>
            </a:r>
            <a:r>
              <a:rPr lang="zh-CN" altLang="en-US" dirty="0"/>
              <a:t>单词</a:t>
            </a:r>
            <a:r>
              <a:rPr lang="en-US" altLang="zh-CN" dirty="0"/>
              <a:t>, </a:t>
            </a:r>
            <a:r>
              <a:rPr lang="zh-CN" altLang="en-US" dirty="0"/>
              <a:t>频数</a:t>
            </a:r>
            <a:r>
              <a:rPr lang="en-US" altLang="zh-CN" dirty="0"/>
              <a:t>]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1382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词频统计运行过程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69</a:t>
            </a:fld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D1F355-B162-42D8-B86B-682A7CDD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92AE0D-E35B-4984-B47B-7EC6461A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371600"/>
            <a:ext cx="7620000" cy="495579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27B0B84-60D5-4405-9C7E-98841F33F533}"/>
              </a:ext>
            </a:extLst>
          </p:cNvPr>
          <p:cNvSpPr/>
          <p:nvPr/>
        </p:nvSpPr>
        <p:spPr>
          <a:xfrm>
            <a:off x="1447800" y="1447801"/>
            <a:ext cx="1371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034246A-6F49-4A0F-8166-9F73AA0E13BF}"/>
              </a:ext>
            </a:extLst>
          </p:cNvPr>
          <p:cNvSpPr/>
          <p:nvPr/>
        </p:nvSpPr>
        <p:spPr>
          <a:xfrm>
            <a:off x="1828800" y="2057400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FC3E36-3EB1-4EF4-9F76-853DA98329FE}"/>
              </a:ext>
            </a:extLst>
          </p:cNvPr>
          <p:cNvSpPr/>
          <p:nvPr/>
        </p:nvSpPr>
        <p:spPr>
          <a:xfrm>
            <a:off x="1847850" y="5410199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A4FFB32-CA6A-4F77-BE0D-BC28D734F3A3}"/>
              </a:ext>
            </a:extLst>
          </p:cNvPr>
          <p:cNvSpPr/>
          <p:nvPr/>
        </p:nvSpPr>
        <p:spPr>
          <a:xfrm>
            <a:off x="2874169" y="5410199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B6884E2-195E-42C2-9C22-25152B27CD05}"/>
              </a:ext>
            </a:extLst>
          </p:cNvPr>
          <p:cNvSpPr/>
          <p:nvPr/>
        </p:nvSpPr>
        <p:spPr>
          <a:xfrm>
            <a:off x="2590800" y="6026945"/>
            <a:ext cx="990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79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</a:t>
            </a:r>
            <a:r>
              <a:rPr lang="en-US" altLang="zh-CN" dirty="0"/>
              <a:t>MPI</a:t>
            </a:r>
            <a:r>
              <a:rPr lang="zh-CN" altLang="en-US" dirty="0"/>
              <a:t>程序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20118"/>
            <a:ext cx="7724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6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7CD01-D7B2-4E44-8BC3-1DD6A3BA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6F2260-D2E9-4F0F-A73B-DFD5DF9D0E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70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8C85E9-A32F-452B-86A9-32F7112FC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BA3C669-CF64-8C45-AF41-163FB8E05B3E}"/>
              </a:ext>
            </a:extLst>
          </p:cNvPr>
          <p:cNvGrpSpPr/>
          <p:nvPr/>
        </p:nvGrpSpPr>
        <p:grpSpPr>
          <a:xfrm>
            <a:off x="2200390" y="1295400"/>
            <a:ext cx="4761851" cy="5333111"/>
            <a:chOff x="1524000" y="1371601"/>
            <a:chExt cx="4761851" cy="533311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D168967-1177-43B1-A31A-0F5DC76A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371601"/>
              <a:ext cx="4761851" cy="318319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59A1FCE-2CC8-4FA4-8709-9BBA49EE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4554795"/>
              <a:ext cx="4114800" cy="2149917"/>
            </a:xfrm>
            <a:prstGeom prst="rect">
              <a:avLst/>
            </a:prstGeom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FCD8E6B-F76F-471A-91A2-695CC1E4AA7F}"/>
              </a:ext>
            </a:extLst>
          </p:cNvPr>
          <p:cNvSpPr/>
          <p:nvPr/>
        </p:nvSpPr>
        <p:spPr>
          <a:xfrm>
            <a:off x="2428990" y="3352799"/>
            <a:ext cx="3207774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1B79EE-D3D8-485B-82AC-EF420CD83507}"/>
              </a:ext>
            </a:extLst>
          </p:cNvPr>
          <p:cNvSpPr/>
          <p:nvPr/>
        </p:nvSpPr>
        <p:spPr>
          <a:xfrm>
            <a:off x="2428990" y="3974691"/>
            <a:ext cx="3207774" cy="1096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3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60F68-4E24-40E9-872C-D3D9AA34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map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2FAA28-609D-440E-834D-9C41E757E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834C18-6BBA-4185-96EC-4379EA05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23BDA5-B4F9-4DF6-AB2C-C154BA8B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8800"/>
            <a:ext cx="7924800" cy="41338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7A851A5-3EE0-47BA-85E7-48B0D5547044}"/>
              </a:ext>
            </a:extLst>
          </p:cNvPr>
          <p:cNvSpPr/>
          <p:nvPr/>
        </p:nvSpPr>
        <p:spPr>
          <a:xfrm>
            <a:off x="914400" y="4495800"/>
            <a:ext cx="48006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9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1B86C-C06C-4071-AC8C-0D94A5C6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reduce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A8E38-5907-4FC7-992E-300C25A1C3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72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E6A40-8A18-48BD-9995-841FE326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6F119F-4AD1-4B47-85C5-22C8DBD7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0" y="1676400"/>
            <a:ext cx="8296070" cy="44322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FD0F34-AFC4-494F-B316-F6639086BD3B}"/>
              </a:ext>
            </a:extLst>
          </p:cNvPr>
          <p:cNvSpPr/>
          <p:nvPr/>
        </p:nvSpPr>
        <p:spPr>
          <a:xfrm>
            <a:off x="762000" y="4114800"/>
            <a:ext cx="4038600" cy="16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8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词频统计运行过程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73</a:t>
            </a:fld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DD1F355-B162-42D8-B86B-682A7CDD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92AE0D-E35B-4984-B47B-7EC6461A6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371600"/>
            <a:ext cx="7620000" cy="4955795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27B0B84-60D5-4405-9C7E-98841F33F533}"/>
              </a:ext>
            </a:extLst>
          </p:cNvPr>
          <p:cNvSpPr/>
          <p:nvPr/>
        </p:nvSpPr>
        <p:spPr>
          <a:xfrm>
            <a:off x="1981200" y="4343400"/>
            <a:ext cx="762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034246A-6F49-4A0F-8166-9F73AA0E13BF}"/>
              </a:ext>
            </a:extLst>
          </p:cNvPr>
          <p:cNvSpPr/>
          <p:nvPr/>
        </p:nvSpPr>
        <p:spPr>
          <a:xfrm>
            <a:off x="1909236" y="2628900"/>
            <a:ext cx="833964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6884E2-195E-42C2-9C22-25152B27CD05}"/>
              </a:ext>
            </a:extLst>
          </p:cNvPr>
          <p:cNvSpPr/>
          <p:nvPr/>
        </p:nvSpPr>
        <p:spPr>
          <a:xfrm>
            <a:off x="4876800" y="4038600"/>
            <a:ext cx="1524000" cy="2286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353CE5-FAEC-4BF8-8669-9BF052D6A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812" y="2483300"/>
            <a:ext cx="5181600" cy="39661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7235B5B-0245-4508-AB28-BF675C48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D8CC44-0CAA-485E-B0E7-7F1F41A32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74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9AD357-6060-4094-B3CA-8107BE7E0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3888580" cy="4754563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combine</a:t>
            </a:r>
            <a:r>
              <a:rPr lang="zh-CN" altLang="en-US" dirty="0">
                <a:latin typeface="+mn-ea"/>
              </a:rPr>
              <a:t>方法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减少</a:t>
            </a:r>
            <a:r>
              <a:rPr lang="en-US" altLang="zh-CN" dirty="0">
                <a:latin typeface="+mn-ea"/>
              </a:rPr>
              <a:t>Shuffle</a:t>
            </a:r>
            <a:r>
              <a:rPr lang="zh-CN" altLang="en-US" dirty="0">
                <a:latin typeface="+mn-ea"/>
              </a:rPr>
              <a:t>数据量</a:t>
            </a:r>
          </a:p>
          <a:p>
            <a:pPr lvl="1"/>
            <a:r>
              <a:rPr lang="zh-CN" altLang="en-US" dirty="0">
                <a:latin typeface="+mn-ea"/>
              </a:rPr>
              <a:t>减少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+mn-ea"/>
              </a:rPr>
              <a:t>过程需要处理的数据量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6726ED-CBEF-4A17-8F7A-27667F93F5C5}"/>
              </a:ext>
            </a:extLst>
          </p:cNvPr>
          <p:cNvSpPr/>
          <p:nvPr/>
        </p:nvSpPr>
        <p:spPr>
          <a:xfrm>
            <a:off x="4802980" y="3276600"/>
            <a:ext cx="304800" cy="10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DE2FA5-8E9E-45BF-8CA4-2D9DB258A197}"/>
              </a:ext>
            </a:extLst>
          </p:cNvPr>
          <p:cNvSpPr/>
          <p:nvPr/>
        </p:nvSpPr>
        <p:spPr>
          <a:xfrm>
            <a:off x="7010400" y="5181600"/>
            <a:ext cx="381000" cy="1524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1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EF7C3-A412-4C22-8282-61C09D867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combine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8825E3-2E7F-42BB-87EB-E227F18F0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75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A779-6B5B-406C-931E-97F5B761F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526D64-D2D1-48DC-8AB5-A5EC8B90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2" y="1905000"/>
            <a:ext cx="7781925" cy="41338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D50D5F-1B6C-4B50-92BF-464ECC40DE1D}"/>
              </a:ext>
            </a:extLst>
          </p:cNvPr>
          <p:cNvSpPr/>
          <p:nvPr/>
        </p:nvSpPr>
        <p:spPr>
          <a:xfrm>
            <a:off x="1066800" y="4343400"/>
            <a:ext cx="37338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DDD97-CECC-4F90-B4CC-B08B15D5D353}"/>
              </a:ext>
            </a:extLst>
          </p:cNvPr>
          <p:cNvSpPr/>
          <p:nvPr/>
        </p:nvSpPr>
        <p:spPr>
          <a:xfrm>
            <a:off x="4191000" y="3101181"/>
            <a:ext cx="685800" cy="237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C5523-C14F-4A0E-BD26-27BA40757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ABD8F2-FCE3-4DF6-B0F1-BE771BE157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76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9AD73C-EBB8-4496-90D7-CA92ED8F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49014D-12FD-4F40-808C-583005751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71566"/>
            <a:ext cx="5410200" cy="272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D9E06FB-4691-44D6-BEB4-A2B31A681B35}"/>
              </a:ext>
            </a:extLst>
          </p:cNvPr>
          <p:cNvSpPr/>
          <p:nvPr/>
        </p:nvSpPr>
        <p:spPr>
          <a:xfrm>
            <a:off x="851695" y="3819366"/>
            <a:ext cx="4267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8EAFF4-41EC-9247-A5F0-946B95A43ECE}"/>
              </a:ext>
            </a:extLst>
          </p:cNvPr>
          <p:cNvSpPr txBox="1"/>
          <p:nvPr/>
        </p:nvSpPr>
        <p:spPr>
          <a:xfrm>
            <a:off x="5881036" y="37248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</a:t>
            </a:r>
            <a:r>
              <a:rPr lang="en-US" altLang="zh-CN"/>
              <a:t>combine</a:t>
            </a:r>
            <a:r>
              <a:rPr lang="zh-CN" altLang="en-US" dirty="0"/>
              <a:t>方法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41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6EF16-FEC2-4739-823E-9558668F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2AED68-AFB3-4D5B-84C0-DC9223174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77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8C0F8E-E409-4626-B2C3-64B2C5FA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</a:p>
          <a:p>
            <a:pPr lvl="1"/>
            <a:r>
              <a:rPr lang="zh-CN" altLang="en-US" dirty="0"/>
              <a:t>词频统计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关系表自然连接及其优化</a:t>
            </a:r>
          </a:p>
          <a:p>
            <a:pPr lvl="1"/>
            <a:r>
              <a:rPr lang="zh-CN" altLang="en-US" dirty="0"/>
              <a:t>网页链接排名</a:t>
            </a: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321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关系表的自然连接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</a:t>
            </a:r>
            <a:r>
              <a:rPr lang="zh-CN" altLang="en-US" dirty="0">
                <a:latin typeface="+mn-ea"/>
              </a:rPr>
              <a:t>两个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CSV</a:t>
            </a:r>
            <a:r>
              <a:rPr lang="zh-CN" altLang="en-US" dirty="0">
                <a:latin typeface="+mn-ea"/>
              </a:rPr>
              <a:t>文件，分别保存雇员表和部门表</a:t>
            </a:r>
            <a:endParaRPr lang="en-US" altLang="zh-CN" dirty="0"/>
          </a:p>
          <a:p>
            <a:r>
              <a:rPr lang="zh-CN" altLang="en-US" dirty="0"/>
              <a:t>输出：雇员表和部门表的自然连接结果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8E38879-DD4D-4699-8D44-DD53CA2A7583}"/>
              </a:ext>
            </a:extLst>
          </p:cNvPr>
          <p:cNvGrpSpPr/>
          <p:nvPr/>
        </p:nvGrpSpPr>
        <p:grpSpPr>
          <a:xfrm>
            <a:off x="437322" y="3648223"/>
            <a:ext cx="2362200" cy="2509421"/>
            <a:chOff x="341375" y="3648223"/>
            <a:chExt cx="2362200" cy="250942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E1690C1-E410-4ED6-925C-10E780B6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375" y="3987373"/>
              <a:ext cx="2362200" cy="2170271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4993C32-55CB-4D49-B7B9-5A4697431C14}"/>
                </a:ext>
              </a:extLst>
            </p:cNvPr>
            <p:cNvSpPr txBox="1"/>
            <p:nvPr/>
          </p:nvSpPr>
          <p:spPr>
            <a:xfrm>
              <a:off x="1027174" y="3648223"/>
              <a:ext cx="990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sz="2000" dirty="0">
                  <a:latin typeface="+mn-ea"/>
                  <a:cs typeface="Arial" panose="020B0604020202020204" pitchFamily="34" charset="0"/>
                </a:rPr>
                <a:t>雇员表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56334D7-330A-4CE4-B290-62607AD377D8}"/>
              </a:ext>
            </a:extLst>
          </p:cNvPr>
          <p:cNvGrpSpPr/>
          <p:nvPr/>
        </p:nvGrpSpPr>
        <p:grpSpPr>
          <a:xfrm>
            <a:off x="2932175" y="4343400"/>
            <a:ext cx="1729647" cy="935985"/>
            <a:chOff x="2932175" y="4346788"/>
            <a:chExt cx="1729647" cy="9359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F0B1F2E-A282-4927-9D91-E6DF89EB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175" y="4673173"/>
              <a:ext cx="1729647" cy="6096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38ADEB4-1103-4E62-93BA-B096E1FB9ACC}"/>
                </a:ext>
              </a:extLst>
            </p:cNvPr>
            <p:cNvSpPr txBox="1"/>
            <p:nvPr/>
          </p:nvSpPr>
          <p:spPr>
            <a:xfrm>
              <a:off x="3389375" y="4346788"/>
              <a:ext cx="990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部门表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CEAC6F-7387-4755-84D4-5CEFBEB05653}"/>
              </a:ext>
            </a:extLst>
          </p:cNvPr>
          <p:cNvGrpSpPr/>
          <p:nvPr/>
        </p:nvGrpSpPr>
        <p:grpSpPr>
          <a:xfrm>
            <a:off x="5913319" y="3672943"/>
            <a:ext cx="3005138" cy="2381161"/>
            <a:chOff x="5913319" y="3672943"/>
            <a:chExt cx="3005138" cy="2381161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438D113-2E78-4C21-A243-39E2A749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3319" y="3987373"/>
              <a:ext cx="3005138" cy="206673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A1A24A-60AD-412F-8926-A9B79FBF5A40}"/>
                </a:ext>
              </a:extLst>
            </p:cNvPr>
            <p:cNvSpPr txBox="1"/>
            <p:nvPr/>
          </p:nvSpPr>
          <p:spPr>
            <a:xfrm>
              <a:off x="6528112" y="3672943"/>
              <a:ext cx="1775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n-ea"/>
                </a:rPr>
                <a:t>雇员表⋈部门表</a:t>
              </a:r>
            </a:p>
          </p:txBody>
        </p:sp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id="{92D1E159-8521-4EE5-8857-1C092679385F}"/>
              </a:ext>
            </a:extLst>
          </p:cNvPr>
          <p:cNvSpPr/>
          <p:nvPr/>
        </p:nvSpPr>
        <p:spPr>
          <a:xfrm>
            <a:off x="4789965" y="4728794"/>
            <a:ext cx="990601" cy="49067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6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解决方案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79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Map</a:t>
            </a:r>
            <a:r>
              <a:rPr lang="zh-CN" altLang="en-US" dirty="0">
                <a:latin typeface="+mn-ea"/>
              </a:rPr>
              <a:t>过程：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把来自雇员表的每个元组</a:t>
            </a:r>
            <a:r>
              <a:rPr lang="en-US" altLang="zh-CN" sz="2400" dirty="0">
                <a:latin typeface="+mn-ea"/>
                <a:ea typeface="+mn-ea"/>
              </a:rPr>
              <a:t>A</a:t>
            </a:r>
            <a:r>
              <a:rPr lang="zh-CN" altLang="en-US" sz="2400" dirty="0">
                <a:latin typeface="+mn-ea"/>
                <a:ea typeface="+mn-ea"/>
              </a:rPr>
              <a:t>转换成键值对</a:t>
            </a:r>
            <a:r>
              <a:rPr lang="en-US" altLang="zh-CN" sz="2400" dirty="0">
                <a:latin typeface="+mn-ea"/>
                <a:ea typeface="+mn-ea"/>
              </a:rPr>
              <a:t>[</a:t>
            </a:r>
            <a:r>
              <a:rPr lang="en-US" altLang="zh-CN" sz="2400" dirty="0" err="1">
                <a:latin typeface="+mn-ea"/>
                <a:ea typeface="+mn-ea"/>
              </a:rPr>
              <a:t>DeptName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雇员</a:t>
            </a:r>
            <a:r>
              <a:rPr lang="en-US" altLang="zh-CN" sz="2400" dirty="0">
                <a:latin typeface="+mn-ea"/>
                <a:ea typeface="+mn-ea"/>
              </a:rPr>
              <a:t> A]</a:t>
            </a: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把来自部门表的每个元组</a:t>
            </a:r>
            <a:r>
              <a:rPr lang="en-US" altLang="zh-CN" sz="2400" dirty="0">
                <a:latin typeface="+mn-ea"/>
                <a:ea typeface="+mn-ea"/>
              </a:rPr>
              <a:t>B</a:t>
            </a:r>
            <a:r>
              <a:rPr lang="zh-CN" altLang="en-US" sz="2400" dirty="0">
                <a:latin typeface="+mn-ea"/>
                <a:ea typeface="+mn-ea"/>
              </a:rPr>
              <a:t>转换成键值对</a:t>
            </a:r>
            <a:r>
              <a:rPr lang="en-US" altLang="zh-CN" sz="2400" dirty="0">
                <a:latin typeface="+mn-ea"/>
                <a:ea typeface="+mn-ea"/>
              </a:rPr>
              <a:t>[</a:t>
            </a:r>
            <a:r>
              <a:rPr lang="en-US" altLang="zh-CN" sz="2400" dirty="0" err="1">
                <a:latin typeface="+mn-ea"/>
                <a:ea typeface="+mn-ea"/>
              </a:rPr>
              <a:t>DeptName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部门 </a:t>
            </a:r>
            <a:r>
              <a:rPr lang="en-US" altLang="zh-CN" sz="2400" dirty="0">
                <a:latin typeface="+mn-ea"/>
                <a:ea typeface="+mn-ea"/>
              </a:rPr>
              <a:t>B]</a:t>
            </a:r>
          </a:p>
          <a:p>
            <a:pPr lvl="1"/>
            <a:endParaRPr lang="en-US" altLang="zh-CN" sz="2400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Reduce</a:t>
            </a:r>
            <a:r>
              <a:rPr lang="zh-CN" altLang="en-US" dirty="0">
                <a:latin typeface="+mn-ea"/>
              </a:rPr>
              <a:t>过程：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具有相同</a:t>
            </a:r>
            <a:r>
              <a:rPr lang="en-US" altLang="zh-CN" sz="2400" dirty="0" err="1">
                <a:latin typeface="+mn-ea"/>
                <a:ea typeface="+mn-ea"/>
              </a:rPr>
              <a:t>DeptName</a:t>
            </a:r>
            <a:r>
              <a:rPr lang="zh-CN" altLang="en-US" sz="2400" dirty="0">
                <a:latin typeface="+mn-ea"/>
                <a:ea typeface="+mn-ea"/>
              </a:rPr>
              <a:t>值的元组被发送到同一</a:t>
            </a:r>
            <a:r>
              <a:rPr lang="en-US" altLang="zh-CN" sz="2400" dirty="0">
                <a:latin typeface="+mn-ea"/>
                <a:ea typeface="+mn-ea"/>
              </a:rPr>
              <a:t>Reduce</a:t>
            </a:r>
            <a:r>
              <a:rPr lang="zh-CN" altLang="en-US" sz="2400" dirty="0">
                <a:latin typeface="+mn-ea"/>
                <a:ea typeface="+mn-ea"/>
              </a:rPr>
              <a:t>中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来自雇员表和部门表的具有相同</a:t>
            </a:r>
            <a:r>
              <a:rPr lang="en-US" altLang="zh-CN" sz="2400" dirty="0" err="1">
                <a:latin typeface="+mn-ea"/>
                <a:ea typeface="+mn-ea"/>
              </a:rPr>
              <a:t>DeptName</a:t>
            </a:r>
            <a:r>
              <a:rPr lang="zh-CN" altLang="en-US" sz="2400" dirty="0">
                <a:latin typeface="+mn-ea"/>
                <a:ea typeface="+mn-ea"/>
              </a:rPr>
              <a:t>值的元组进行连接</a:t>
            </a:r>
            <a:endParaRPr lang="en-US" altLang="zh-CN" sz="2400" dirty="0">
              <a:latin typeface="+mn-ea"/>
              <a:ea typeface="+mn-ea"/>
            </a:endParaRPr>
          </a:p>
          <a:p>
            <a:pPr lvl="1"/>
            <a:r>
              <a:rPr lang="zh-CN" altLang="en-US" sz="2400" dirty="0">
                <a:latin typeface="+mn-ea"/>
                <a:ea typeface="+mn-ea"/>
              </a:rPr>
              <a:t>输出连接后的元组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87815C-6D05-4757-AF62-3198C5AFA4E1}"/>
              </a:ext>
            </a:extLst>
          </p:cNvPr>
          <p:cNvSpPr/>
          <p:nvPr/>
        </p:nvSpPr>
        <p:spPr>
          <a:xfrm>
            <a:off x="3200400" y="1371600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+mn-ea"/>
              </a:rPr>
              <a:t>标记来自哪个关系表</a:t>
            </a:r>
            <a:endParaRPr lang="en-US" altLang="zh-CN" sz="3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62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程序工作示意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B17CE7-B1A8-4245-88DF-F996BD6AD18E}"/>
              </a:ext>
            </a:extLst>
          </p:cNvPr>
          <p:cNvSpPr txBox="1"/>
          <p:nvPr/>
        </p:nvSpPr>
        <p:spPr>
          <a:xfrm>
            <a:off x="1524000" y="2209800"/>
            <a:ext cx="9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7494FF-2933-4789-9D88-ED0631BAF18D}"/>
              </a:ext>
            </a:extLst>
          </p:cNvPr>
          <p:cNvSpPr/>
          <p:nvPr/>
        </p:nvSpPr>
        <p:spPr>
          <a:xfrm>
            <a:off x="1381591" y="2671465"/>
            <a:ext cx="1224968" cy="20224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9D07E9-7C18-4351-AC2A-BCB1767ECAC7}"/>
              </a:ext>
            </a:extLst>
          </p:cNvPr>
          <p:cNvSpPr txBox="1"/>
          <p:nvPr/>
        </p:nvSpPr>
        <p:spPr>
          <a:xfrm>
            <a:off x="3271836" y="2202740"/>
            <a:ext cx="9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896D09-4EDB-4E50-B9C5-0AA6C1D62BC2}"/>
              </a:ext>
            </a:extLst>
          </p:cNvPr>
          <p:cNvSpPr/>
          <p:nvPr/>
        </p:nvSpPr>
        <p:spPr>
          <a:xfrm>
            <a:off x="3129427" y="2671465"/>
            <a:ext cx="1224968" cy="20224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859A707-CBDC-4CFA-9EC6-83A30A25BE55}"/>
              </a:ext>
            </a:extLst>
          </p:cNvPr>
          <p:cNvSpPr txBox="1"/>
          <p:nvPr/>
        </p:nvSpPr>
        <p:spPr>
          <a:xfrm>
            <a:off x="5019672" y="2195680"/>
            <a:ext cx="9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02C4B9B-F030-4EA8-957C-8FFF054F2284}"/>
              </a:ext>
            </a:extLst>
          </p:cNvPr>
          <p:cNvSpPr/>
          <p:nvPr/>
        </p:nvSpPr>
        <p:spPr>
          <a:xfrm>
            <a:off x="4877263" y="2671465"/>
            <a:ext cx="1224968" cy="20224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48E55A-5AE1-4C38-BDE3-9ADA4BAD76F5}"/>
              </a:ext>
            </a:extLst>
          </p:cNvPr>
          <p:cNvSpPr txBox="1"/>
          <p:nvPr/>
        </p:nvSpPr>
        <p:spPr>
          <a:xfrm>
            <a:off x="6767508" y="2195680"/>
            <a:ext cx="9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5C70A03-C42E-42B2-93CC-B2CB072D0A70}"/>
              </a:ext>
            </a:extLst>
          </p:cNvPr>
          <p:cNvSpPr/>
          <p:nvPr/>
        </p:nvSpPr>
        <p:spPr>
          <a:xfrm>
            <a:off x="6625099" y="2671465"/>
            <a:ext cx="1224968" cy="20224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连接符: 曲线 118">
            <a:extLst>
              <a:ext uri="{FF2B5EF4-FFF2-40B4-BE49-F238E27FC236}">
                <a16:creationId xmlns:a16="http://schemas.microsoft.com/office/drawing/2014/main" id="{070CBF31-D3FA-4EB2-9217-700E1F10D6FB}"/>
              </a:ext>
            </a:extLst>
          </p:cNvPr>
          <p:cNvCxnSpPr>
            <a:cxnSpLocks/>
            <a:stCxn id="12" idx="1"/>
            <a:endCxn id="6" idx="2"/>
          </p:cNvCxnSpPr>
          <p:nvPr/>
        </p:nvCxnSpPr>
        <p:spPr>
          <a:xfrm rot="10800000" flipV="1">
            <a:off x="1994075" y="3682669"/>
            <a:ext cx="4631024" cy="1011204"/>
          </a:xfrm>
          <a:prstGeom prst="curvedConnector4">
            <a:avLst>
              <a:gd name="adj1" fmla="val 4901"/>
              <a:gd name="adj2" fmla="val 149429"/>
            </a:avLst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87BDBC1-B634-4D56-9167-C57E35FBD870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2606559" y="3682669"/>
            <a:ext cx="5228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 rot="5400000">
            <a:off x="3864068" y="3095626"/>
            <a:ext cx="12700" cy="3251358"/>
          </a:xfrm>
          <a:prstGeom prst="curvedConnector4">
            <a:avLst>
              <a:gd name="adj1" fmla="val 2880000"/>
              <a:gd name="adj2" fmla="val 59419"/>
            </a:avLst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740D2798-181F-4356-B394-4318E97B6DCD}"/>
              </a:ext>
            </a:extLst>
          </p:cNvPr>
          <p:cNvSpPr txBox="1"/>
          <p:nvPr/>
        </p:nvSpPr>
        <p:spPr>
          <a:xfrm>
            <a:off x="1381591" y="3487463"/>
            <a:ext cx="12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MPI_Recv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CADB63-AC07-4D65-A1CA-EE56CCAF45AF}"/>
              </a:ext>
            </a:extLst>
          </p:cNvPr>
          <p:cNvSpPr txBox="1"/>
          <p:nvPr/>
        </p:nvSpPr>
        <p:spPr>
          <a:xfrm>
            <a:off x="3106163" y="3499492"/>
            <a:ext cx="12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MPI_Send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78EA6F-E919-493F-A094-A90657B8C164}"/>
              </a:ext>
            </a:extLst>
          </p:cNvPr>
          <p:cNvSpPr txBox="1"/>
          <p:nvPr/>
        </p:nvSpPr>
        <p:spPr>
          <a:xfrm>
            <a:off x="4853999" y="3487463"/>
            <a:ext cx="12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MPI_Send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90B41AF-E4B2-44F5-94A6-81FBF467092F}"/>
              </a:ext>
            </a:extLst>
          </p:cNvPr>
          <p:cNvSpPr txBox="1"/>
          <p:nvPr/>
        </p:nvSpPr>
        <p:spPr>
          <a:xfrm>
            <a:off x="6625099" y="3498002"/>
            <a:ext cx="127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MPI_Send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809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关系表自然连接的运行过程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80</a:t>
            </a:fld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11189AE-737C-42A5-B190-A2AEA8911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65E5F-4368-4E7F-9D57-BE6A3AA7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64" y="1371600"/>
            <a:ext cx="6434127" cy="5105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627F955-0A72-49E0-9BF6-6877ABC114DA}"/>
              </a:ext>
            </a:extLst>
          </p:cNvPr>
          <p:cNvSpPr/>
          <p:nvPr/>
        </p:nvSpPr>
        <p:spPr>
          <a:xfrm>
            <a:off x="5029200" y="1752600"/>
            <a:ext cx="18288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54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F50B0-FBF3-4196-80CD-FCA50D8B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编写自定义</a:t>
            </a:r>
            <a:r>
              <a:rPr lang="en-US" altLang="zh-CN" dirty="0" err="1"/>
              <a:t>ReduceJoinWritable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4A4D9-F293-4022-9C25-889AD67EB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D5D7CD-D330-41CC-BB63-84E652621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CC93AB-66B4-4E3C-BA56-3F04E9F51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752600"/>
            <a:ext cx="4343400" cy="39895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CBA79ED-2F54-4FA9-8883-BF7B07D0BC75}"/>
              </a:ext>
            </a:extLst>
          </p:cNvPr>
          <p:cNvSpPr/>
          <p:nvPr/>
        </p:nvSpPr>
        <p:spPr>
          <a:xfrm>
            <a:off x="2419350" y="2057400"/>
            <a:ext cx="30480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D8A0E7-5997-3440-AEF7-F8309DB7BF60}"/>
              </a:ext>
            </a:extLst>
          </p:cNvPr>
          <p:cNvSpPr txBox="1"/>
          <p:nvPr/>
        </p:nvSpPr>
        <p:spPr>
          <a:xfrm>
            <a:off x="6046516" y="207713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自定义数据类型来保存标识和元组两类信息</a:t>
            </a:r>
          </a:p>
        </p:txBody>
      </p:sp>
    </p:spTree>
    <p:extLst>
      <p:ext uri="{BB962C8B-B14F-4D97-AF65-F5344CB8AC3E}">
        <p14:creationId xmlns:p14="http://schemas.microsoft.com/office/powerpoint/2010/main" val="42105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60F68-4E24-40E9-872C-D3D9AA34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map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2FAA28-609D-440E-834D-9C41E757E8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82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8C2998-3C0C-47F9-B780-89319D5FA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7" y="1600200"/>
            <a:ext cx="5386388" cy="37059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A75DEC9-715B-479F-B244-CE150015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5320273"/>
            <a:ext cx="3165963" cy="8425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5AEC271-67D1-4090-BD97-6E2CF3F3162B}"/>
              </a:ext>
            </a:extLst>
          </p:cNvPr>
          <p:cNvSpPr/>
          <p:nvPr/>
        </p:nvSpPr>
        <p:spPr>
          <a:xfrm>
            <a:off x="694531" y="4310028"/>
            <a:ext cx="3048000" cy="15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716062-C4C7-F145-9F7C-DFC7B1E99626}"/>
              </a:ext>
            </a:extLst>
          </p:cNvPr>
          <p:cNvSpPr txBox="1"/>
          <p:nvPr/>
        </p:nvSpPr>
        <p:spPr>
          <a:xfrm>
            <a:off x="5553347" y="2967335"/>
            <a:ext cx="3074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获取键值对所属的文件路径，并利用路径对键值对进行分类处理</a:t>
            </a:r>
          </a:p>
        </p:txBody>
      </p:sp>
    </p:spTree>
    <p:extLst>
      <p:ext uri="{BB962C8B-B14F-4D97-AF65-F5344CB8AC3E}">
        <p14:creationId xmlns:p14="http://schemas.microsoft.com/office/powerpoint/2010/main" val="405748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1B86C-C06C-4071-AC8C-0D94A5C64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编写</a:t>
            </a:r>
            <a:r>
              <a:rPr lang="en-US" altLang="zh-CN" dirty="0"/>
              <a:t>reduce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A8E38-5907-4FC7-992E-300C25A1C3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83</a:t>
            </a:fld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A731E4-B04A-45F3-9FDE-CE3E43CA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5943602" cy="1548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5DA060-D93C-472B-8DE4-D0F55C90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2996134"/>
            <a:ext cx="3886201" cy="341061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CAC1EE-97D6-41FA-82CD-31827B7D13BB}"/>
              </a:ext>
            </a:extLst>
          </p:cNvPr>
          <p:cNvSpPr/>
          <p:nvPr/>
        </p:nvSpPr>
        <p:spPr>
          <a:xfrm>
            <a:off x="1371601" y="4725254"/>
            <a:ext cx="3581400" cy="137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B98D6C-E026-D347-97C7-B4D68AEEFB92}"/>
              </a:ext>
            </a:extLst>
          </p:cNvPr>
          <p:cNvSpPr txBox="1"/>
          <p:nvPr/>
        </p:nvSpPr>
        <p:spPr>
          <a:xfrm>
            <a:off x="5549244" y="3302095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从输入值中分离元组，并执行连接操作</a:t>
            </a:r>
          </a:p>
        </p:txBody>
      </p:sp>
    </p:spTree>
    <p:extLst>
      <p:ext uri="{BB962C8B-B14F-4D97-AF65-F5344CB8AC3E}">
        <p14:creationId xmlns:p14="http://schemas.microsoft.com/office/powerpoint/2010/main" val="14417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04A89-C1F7-4000-AC70-997372BF1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12F9EE-5034-40DE-9302-B25112B467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84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87D4E-938C-44D3-A523-1F2FC944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371600"/>
            <a:ext cx="4662488" cy="40328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F8A30C-2587-4ABD-AEDC-61574F0E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99" y="5404404"/>
            <a:ext cx="4662489" cy="11009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3AF42A7-08E0-4FBB-81E3-DABE34DF1CDC}"/>
              </a:ext>
            </a:extLst>
          </p:cNvPr>
          <p:cNvSpPr/>
          <p:nvPr/>
        </p:nvSpPr>
        <p:spPr>
          <a:xfrm>
            <a:off x="1905000" y="3962399"/>
            <a:ext cx="3657600" cy="9906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A89B08-4A2B-49BC-B675-8BBCCF0F6131}"/>
              </a:ext>
            </a:extLst>
          </p:cNvPr>
          <p:cNvSpPr/>
          <p:nvPr/>
        </p:nvSpPr>
        <p:spPr>
          <a:xfrm>
            <a:off x="1905000" y="3352800"/>
            <a:ext cx="3657600" cy="5391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03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大表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zh-CN" altLang="en-US" dirty="0"/>
                  <a:t>小表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85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假如部门表比较小，雇员表非常大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865597-E821-4BAD-95CF-D1FA0D858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2" y="3200400"/>
            <a:ext cx="2362200" cy="21702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B9A08B-9B12-42DF-BED2-274DA76DC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886200"/>
            <a:ext cx="1729647" cy="6096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EB3023-AB43-41E6-AE50-DF604F5460DB}"/>
              </a:ext>
            </a:extLst>
          </p:cNvPr>
          <p:cNvSpPr txBox="1"/>
          <p:nvPr/>
        </p:nvSpPr>
        <p:spPr>
          <a:xfrm>
            <a:off x="2343151" y="2838723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雇员表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5C701F-9614-4E33-8302-C785FE41B635}"/>
              </a:ext>
            </a:extLst>
          </p:cNvPr>
          <p:cNvSpPr txBox="1"/>
          <p:nvPr/>
        </p:nvSpPr>
        <p:spPr>
          <a:xfrm>
            <a:off x="5486400" y="3516868"/>
            <a:ext cx="990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部门表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856AD4-3CAA-4EEA-B762-3617055C3FCF}"/>
              </a:ext>
            </a:extLst>
          </p:cNvPr>
          <p:cNvSpPr txBox="1"/>
          <p:nvPr/>
        </p:nvSpPr>
        <p:spPr>
          <a:xfrm>
            <a:off x="1657351" y="5360917"/>
            <a:ext cx="23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………………………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950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数据分布示列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86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</a:rPr>
              <a:t>不考虑备份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蓝色：雇员表</a:t>
            </a:r>
            <a:endParaRPr lang="en-US" altLang="zh-CN" sz="2800" dirty="0">
              <a:latin typeface="+mn-ea"/>
            </a:endParaRPr>
          </a:p>
          <a:p>
            <a:r>
              <a:rPr lang="zh-CN" altLang="en-US" sz="2800" dirty="0">
                <a:latin typeface="+mn-ea"/>
              </a:rPr>
              <a:t>白色：部门表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1600" dirty="0">
              <a:latin typeface="+mn-ea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若数据本身无序，连接将有大量的数据移动</a:t>
            </a:r>
            <a:endParaRPr lang="en-US" altLang="zh-CN" sz="2800" dirty="0">
              <a:solidFill>
                <a:srgbClr val="FF0000"/>
              </a:solidFill>
              <a:latin typeface="+mn-ea"/>
            </a:endParaRPr>
          </a:p>
          <a:p>
            <a:endParaRPr lang="zh-CN" altLang="en-US" dirty="0">
              <a:latin typeface="+mn-ea"/>
            </a:endParaRPr>
          </a:p>
        </p:txBody>
      </p:sp>
      <p:grpSp>
        <p:nvGrpSpPr>
          <p:cNvPr id="20482" name="Group 62"/>
          <p:cNvGrpSpPr>
            <a:grpSpLocks/>
          </p:cNvGrpSpPr>
          <p:nvPr/>
        </p:nvGrpSpPr>
        <p:grpSpPr bwMode="auto">
          <a:xfrm>
            <a:off x="5184775" y="1757362"/>
            <a:ext cx="3324225" cy="1387475"/>
            <a:chOff x="5185125" y="1542291"/>
            <a:chExt cx="3323360" cy="184825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185125" y="1542291"/>
              <a:ext cx="1880698" cy="18482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68598" tIns="34299" rIns="68598" bIns="34299" anchor="ctr"/>
            <a:lstStyle/>
            <a:p>
              <a:pPr algn="ctr" defTabSz="914446">
                <a:defRPr/>
              </a:pPr>
              <a:endParaRPr lang="en-US" sz="1400">
                <a:solidFill>
                  <a:srgbClr val="01020B"/>
                </a:solidFill>
                <a:latin typeface="+mn-ea"/>
              </a:endParaRPr>
            </a:p>
          </p:txBody>
        </p:sp>
        <p:cxnSp>
          <p:nvCxnSpPr>
            <p:cNvPr id="20546" name="Straight Connector 61"/>
            <p:cNvCxnSpPr>
              <a:cxnSpLocks noChangeShapeType="1"/>
            </p:cNvCxnSpPr>
            <p:nvPr/>
          </p:nvCxnSpPr>
          <p:spPr bwMode="auto">
            <a:xfrm flipV="1">
              <a:off x="5185125" y="2438706"/>
              <a:ext cx="3323360" cy="1"/>
            </a:xfrm>
            <a:prstGeom prst="lin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" name="TextBox 63"/>
          <p:cNvSpPr txBox="1"/>
          <p:nvPr/>
        </p:nvSpPr>
        <p:spPr>
          <a:xfrm>
            <a:off x="7072313" y="2062162"/>
            <a:ext cx="13676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86600" y="2478087"/>
            <a:ext cx="85311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70500" y="1295400"/>
            <a:ext cx="17828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hadoop-namenode</a:t>
            </a:r>
            <a:endParaRPr lang="en-US" sz="1400" b="1" dirty="0">
              <a:solidFill>
                <a:prstClr val="white">
                  <a:lumMod val="50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336800" y="3902075"/>
            <a:ext cx="1462088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28281" y="3495675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datanode1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3921125" y="3902075"/>
            <a:ext cx="1462088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99112" y="3495675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datanode2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5503863" y="3902075"/>
            <a:ext cx="1463675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69944" y="3495675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datanode3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7088188" y="3902075"/>
            <a:ext cx="1463675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40774" y="3495675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datanode4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270500" y="1838325"/>
            <a:ext cx="1657350" cy="471487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="ctr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JobTracker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390775" y="4037012"/>
            <a:ext cx="1333500" cy="677863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/>
          <a:lstStyle/>
          <a:p>
            <a:pPr algn="ctr" defTabSz="914484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981450" y="4016375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/>
          <a:lstStyle/>
          <a:p>
            <a:pPr algn="ctr" defTabSz="914484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572125" y="4016375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162800" y="4016375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2"/>
          </p:cNvCxnSpPr>
          <p:nvPr/>
        </p:nvCxnSpPr>
        <p:spPr bwMode="auto">
          <a:xfrm flipH="1">
            <a:off x="3036888" y="2309812"/>
            <a:ext cx="3062287" cy="17002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5" name="Straight Connector 14"/>
          <p:cNvCxnSpPr>
            <a:stCxn id="5" idx="2"/>
            <a:endCxn id="9" idx="0"/>
          </p:cNvCxnSpPr>
          <p:nvPr/>
        </p:nvCxnSpPr>
        <p:spPr bwMode="auto">
          <a:xfrm flipH="1">
            <a:off x="4648200" y="2309812"/>
            <a:ext cx="1450975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6" name="Straight Connector 15"/>
          <p:cNvCxnSpPr>
            <a:stCxn id="5" idx="2"/>
            <a:endCxn id="10" idx="0"/>
          </p:cNvCxnSpPr>
          <p:nvPr/>
        </p:nvCxnSpPr>
        <p:spPr bwMode="auto">
          <a:xfrm>
            <a:off x="6099175" y="2309812"/>
            <a:ext cx="139700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7" name="Straight Connector 16"/>
          <p:cNvCxnSpPr>
            <a:stCxn id="5" idx="2"/>
            <a:endCxn id="11" idx="0"/>
          </p:cNvCxnSpPr>
          <p:nvPr/>
        </p:nvCxnSpPr>
        <p:spPr bwMode="auto">
          <a:xfrm>
            <a:off x="6099175" y="2309812"/>
            <a:ext cx="1730375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624513" y="1501775"/>
            <a:ext cx="761755" cy="30778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4" tIns="45722" rIns="91444" bIns="45722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A50021"/>
                </a:solidFill>
                <a:latin typeface="+mn-ea"/>
                <a:cs typeface="Arial" panose="020B0604020202020204" pitchFamily="34" charset="0"/>
              </a:rPr>
              <a:t>Master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54600" y="3557587"/>
            <a:ext cx="752137" cy="30778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4" tIns="45722" rIns="91444" bIns="45722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A50021"/>
                </a:solidFill>
                <a:latin typeface="+mn-ea"/>
                <a:cs typeface="Arial" panose="020B0604020202020204" pitchFamily="34" charset="0"/>
              </a:rPr>
              <a:t>Slaves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403475" y="4816475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2603500" y="5184775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994150" y="4816475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194175" y="5184775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4522788" y="5184775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584825" y="4816475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6315076" y="517207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7175500" y="4816475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7481094" y="518477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7939087" y="518477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281613" y="2487612"/>
            <a:ext cx="1657350" cy="471488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="ctr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NameNode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0529" name="Straight Connector 70"/>
          <p:cNvCxnSpPr>
            <a:cxnSpLocks noChangeShapeType="1"/>
          </p:cNvCxnSpPr>
          <p:nvPr/>
        </p:nvCxnSpPr>
        <p:spPr bwMode="auto">
          <a:xfrm flipV="1">
            <a:off x="568325" y="4756150"/>
            <a:ext cx="7972425" cy="9525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741363" y="4462462"/>
            <a:ext cx="1611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84">
              <a:defRPr/>
            </a:pPr>
            <a:r>
              <a:rPr lang="en-US" sz="1400" b="1" dirty="0" err="1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1363" y="4797425"/>
            <a:ext cx="85311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</a:endParaRPr>
          </a:p>
        </p:txBody>
      </p:sp>
      <p:cxnSp>
        <p:nvCxnSpPr>
          <p:cNvPr id="20532" name="Straight Connector 5"/>
          <p:cNvCxnSpPr>
            <a:cxnSpLocks noChangeShapeType="1"/>
          </p:cNvCxnSpPr>
          <p:nvPr/>
        </p:nvCxnSpPr>
        <p:spPr bwMode="auto">
          <a:xfrm flipH="1">
            <a:off x="6108700" y="2959100"/>
            <a:ext cx="0" cy="536575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3" name="Straight Connector 78"/>
          <p:cNvCxnSpPr>
            <a:cxnSpLocks noChangeShapeType="1"/>
            <a:stCxn id="78" idx="0"/>
            <a:endCxn id="82" idx="0"/>
          </p:cNvCxnSpPr>
          <p:nvPr/>
        </p:nvCxnSpPr>
        <p:spPr bwMode="auto">
          <a:xfrm>
            <a:off x="3067051" y="3495675"/>
            <a:ext cx="4712493" cy="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4" name="Straight Connector 90"/>
          <p:cNvCxnSpPr>
            <a:cxnSpLocks noChangeShapeType="1"/>
            <a:endCxn id="26" idx="0"/>
          </p:cNvCxnSpPr>
          <p:nvPr/>
        </p:nvCxnSpPr>
        <p:spPr bwMode="auto">
          <a:xfrm>
            <a:off x="3060700" y="3508375"/>
            <a:ext cx="9525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5" name="Straight Connector 91"/>
          <p:cNvCxnSpPr>
            <a:cxnSpLocks noChangeShapeType="1"/>
          </p:cNvCxnSpPr>
          <p:nvPr/>
        </p:nvCxnSpPr>
        <p:spPr bwMode="auto">
          <a:xfrm>
            <a:off x="4654550" y="3529012"/>
            <a:ext cx="7938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6" name="Straight Connector 92"/>
          <p:cNvCxnSpPr>
            <a:cxnSpLocks noChangeShapeType="1"/>
          </p:cNvCxnSpPr>
          <p:nvPr/>
        </p:nvCxnSpPr>
        <p:spPr bwMode="auto">
          <a:xfrm>
            <a:off x="6330950" y="3508375"/>
            <a:ext cx="7938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7" name="Straight Connector 93"/>
          <p:cNvCxnSpPr>
            <a:cxnSpLocks noChangeShapeType="1"/>
            <a:stCxn id="82" idx="0"/>
          </p:cNvCxnSpPr>
          <p:nvPr/>
        </p:nvCxnSpPr>
        <p:spPr bwMode="auto">
          <a:xfrm>
            <a:off x="7779544" y="3495675"/>
            <a:ext cx="27781" cy="13208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8" name="Straight Connector 94"/>
          <p:cNvCxnSpPr>
            <a:cxnSpLocks noChangeShapeType="1"/>
          </p:cNvCxnSpPr>
          <p:nvPr/>
        </p:nvCxnSpPr>
        <p:spPr bwMode="auto">
          <a:xfrm rot="16200000" flipH="1">
            <a:off x="4948238" y="1730374"/>
            <a:ext cx="0" cy="714375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9" name="Straight Connector 96"/>
          <p:cNvCxnSpPr>
            <a:cxnSpLocks noChangeShapeType="1"/>
          </p:cNvCxnSpPr>
          <p:nvPr/>
        </p:nvCxnSpPr>
        <p:spPr bwMode="auto">
          <a:xfrm flipH="1">
            <a:off x="4602163" y="2100262"/>
            <a:ext cx="0" cy="1098550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0" name="Straight Connector 97"/>
          <p:cNvCxnSpPr>
            <a:cxnSpLocks noChangeShapeType="1"/>
          </p:cNvCxnSpPr>
          <p:nvPr/>
        </p:nvCxnSpPr>
        <p:spPr bwMode="auto">
          <a:xfrm>
            <a:off x="2706688" y="3214687"/>
            <a:ext cx="4713287" cy="0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1" name="Straight Connector 98"/>
          <p:cNvCxnSpPr>
            <a:cxnSpLocks noChangeShapeType="1"/>
          </p:cNvCxnSpPr>
          <p:nvPr/>
        </p:nvCxnSpPr>
        <p:spPr bwMode="auto">
          <a:xfrm>
            <a:off x="2714625" y="3227387"/>
            <a:ext cx="7938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2" name="Straight Connector 99"/>
          <p:cNvCxnSpPr>
            <a:cxnSpLocks noChangeShapeType="1"/>
          </p:cNvCxnSpPr>
          <p:nvPr/>
        </p:nvCxnSpPr>
        <p:spPr bwMode="auto">
          <a:xfrm>
            <a:off x="4308475" y="3227387"/>
            <a:ext cx="7938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3" name="Straight Connector 100"/>
          <p:cNvCxnSpPr>
            <a:cxnSpLocks noChangeShapeType="1"/>
          </p:cNvCxnSpPr>
          <p:nvPr/>
        </p:nvCxnSpPr>
        <p:spPr bwMode="auto">
          <a:xfrm>
            <a:off x="5929313" y="3216275"/>
            <a:ext cx="7937" cy="823912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4" name="Straight Connector 101"/>
          <p:cNvCxnSpPr>
            <a:cxnSpLocks noChangeShapeType="1"/>
          </p:cNvCxnSpPr>
          <p:nvPr/>
        </p:nvCxnSpPr>
        <p:spPr bwMode="auto">
          <a:xfrm>
            <a:off x="7439025" y="3227387"/>
            <a:ext cx="9525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" name="Rounded Rectangle 26"/>
          <p:cNvSpPr/>
          <p:nvPr/>
        </p:nvSpPr>
        <p:spPr bwMode="auto">
          <a:xfrm>
            <a:off x="2927349" y="519271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71" name="Rounded Rectangle 26"/>
          <p:cNvSpPr/>
          <p:nvPr/>
        </p:nvSpPr>
        <p:spPr bwMode="auto">
          <a:xfrm>
            <a:off x="3265486" y="5184774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72" name="Rounded Rectangle 26"/>
          <p:cNvSpPr/>
          <p:nvPr/>
        </p:nvSpPr>
        <p:spPr bwMode="auto">
          <a:xfrm>
            <a:off x="4876800" y="519271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  <p:sp>
        <p:nvSpPr>
          <p:cNvPr id="75" name="Rounded Rectangle 26"/>
          <p:cNvSpPr/>
          <p:nvPr/>
        </p:nvSpPr>
        <p:spPr bwMode="auto">
          <a:xfrm>
            <a:off x="5869783" y="518477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>
              <a:solidFill>
                <a:srgbClr val="01020B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2451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优化方案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87</a:t>
            </a:fld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</a:rPr>
              <a:t>编程时将“小表”</a:t>
            </a:r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广播</a:t>
            </a:r>
            <a:r>
              <a:rPr lang="zh-CN" altLang="en-US" sz="2800" dirty="0">
                <a:latin typeface="+mn-ea"/>
              </a:rPr>
              <a:t>出去</a:t>
            </a:r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2800" dirty="0">
              <a:latin typeface="+mn-ea"/>
            </a:endParaRPr>
          </a:p>
          <a:p>
            <a:pPr marL="0" indent="0">
              <a:buNone/>
            </a:pPr>
            <a:endParaRPr lang="en-US" altLang="zh-CN" sz="1600" dirty="0">
              <a:latin typeface="+mn-ea"/>
            </a:endParaRPr>
          </a:p>
          <a:p>
            <a:endParaRPr lang="zh-CN" altLang="en-US" dirty="0"/>
          </a:p>
        </p:txBody>
      </p:sp>
      <p:grpSp>
        <p:nvGrpSpPr>
          <p:cNvPr id="20482" name="Group 62"/>
          <p:cNvGrpSpPr>
            <a:grpSpLocks/>
          </p:cNvGrpSpPr>
          <p:nvPr/>
        </p:nvGrpSpPr>
        <p:grpSpPr bwMode="auto">
          <a:xfrm>
            <a:off x="5184775" y="2339975"/>
            <a:ext cx="3324225" cy="1387475"/>
            <a:chOff x="5185125" y="1542291"/>
            <a:chExt cx="3323360" cy="1848251"/>
          </a:xfrm>
        </p:grpSpPr>
        <p:sp>
          <p:nvSpPr>
            <p:cNvPr id="18" name="Rectangle 17"/>
            <p:cNvSpPr/>
            <p:nvPr/>
          </p:nvSpPr>
          <p:spPr bwMode="auto">
            <a:xfrm>
              <a:off x="5185125" y="1542291"/>
              <a:ext cx="1880698" cy="18482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68598" tIns="34299" rIns="68598" bIns="34299" anchor="ctr"/>
            <a:lstStyle/>
            <a:p>
              <a:pPr algn="ctr" defTabSz="914446">
                <a:defRPr/>
              </a:pPr>
              <a:endParaRPr lang="en-US" sz="1400" dirty="0">
                <a:solidFill>
                  <a:srgbClr val="01020B"/>
                </a:soli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20546" name="Straight Connector 61"/>
            <p:cNvCxnSpPr>
              <a:cxnSpLocks noChangeShapeType="1"/>
            </p:cNvCxnSpPr>
            <p:nvPr/>
          </p:nvCxnSpPr>
          <p:spPr bwMode="auto">
            <a:xfrm flipV="1">
              <a:off x="5185125" y="2438706"/>
              <a:ext cx="3323360" cy="1"/>
            </a:xfrm>
            <a:prstGeom prst="line">
              <a:avLst/>
            </a:prstGeom>
            <a:noFill/>
            <a:ln w="19050" algn="ctr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" name="TextBox 63"/>
          <p:cNvSpPr txBox="1"/>
          <p:nvPr/>
        </p:nvSpPr>
        <p:spPr>
          <a:xfrm>
            <a:off x="7072313" y="2644775"/>
            <a:ext cx="136768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 err="1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086600" y="3060700"/>
            <a:ext cx="85311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137150" y="1878013"/>
            <a:ext cx="178286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hadoop-namenode</a:t>
            </a:r>
            <a:endParaRPr lang="en-US" sz="1400" b="1" dirty="0">
              <a:solidFill>
                <a:prstClr val="white">
                  <a:lumMod val="50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336800" y="4484688"/>
            <a:ext cx="1462088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28281" y="4078288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datanode1</a:t>
            </a:r>
          </a:p>
        </p:txBody>
      </p:sp>
      <p:sp>
        <p:nvSpPr>
          <p:cNvPr id="68" name="Rectangle 67"/>
          <p:cNvSpPr/>
          <p:nvPr/>
        </p:nvSpPr>
        <p:spPr bwMode="auto">
          <a:xfrm>
            <a:off x="3921125" y="4484688"/>
            <a:ext cx="1462088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99112" y="4078288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datanode2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5503863" y="4484688"/>
            <a:ext cx="1463675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69944" y="4078288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datanode3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7088188" y="4484688"/>
            <a:ext cx="1463675" cy="16875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240774" y="4078288"/>
            <a:ext cx="10775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84">
              <a:defRPr/>
            </a:pPr>
            <a:r>
              <a:rPr lang="en-US" sz="1400" b="1" dirty="0" err="1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hadoop</a:t>
            </a: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</a:p>
          <a:p>
            <a:pPr algn="ctr" defTabSz="914484">
              <a:defRPr/>
            </a:pPr>
            <a:r>
              <a:rPr lang="en-US" sz="1400" b="1" dirty="0">
                <a:solidFill>
                  <a:prstClr val="white">
                    <a:lumMod val="50000"/>
                  </a:prstClr>
                </a:solidFill>
                <a:latin typeface="+mn-ea"/>
                <a:cs typeface="Arial" panose="020B0604020202020204" pitchFamily="34" charset="0"/>
              </a:rPr>
              <a:t>datanode4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270500" y="2420938"/>
            <a:ext cx="1657350" cy="471487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="ctr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JobTracker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390775" y="4619625"/>
            <a:ext cx="1333500" cy="677863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/>
          <a:lstStyle/>
          <a:p>
            <a:pPr algn="ctr" defTabSz="914484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981450" y="4598988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/>
          <a:lstStyle/>
          <a:p>
            <a:pPr algn="ctr" defTabSz="914484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572125" y="4598988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162800" y="4598988"/>
            <a:ext cx="1333500" cy="677862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TaskTracker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stCxn id="5" idx="2"/>
          </p:cNvCxnSpPr>
          <p:nvPr/>
        </p:nvCxnSpPr>
        <p:spPr bwMode="auto">
          <a:xfrm flipH="1">
            <a:off x="3036888" y="2892425"/>
            <a:ext cx="3062287" cy="17002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5" name="Straight Connector 14"/>
          <p:cNvCxnSpPr>
            <a:stCxn id="5" idx="2"/>
            <a:endCxn id="9" idx="0"/>
          </p:cNvCxnSpPr>
          <p:nvPr/>
        </p:nvCxnSpPr>
        <p:spPr bwMode="auto">
          <a:xfrm flipH="1">
            <a:off x="4648200" y="2892425"/>
            <a:ext cx="1450975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6" name="Straight Connector 15"/>
          <p:cNvCxnSpPr>
            <a:stCxn id="5" idx="2"/>
            <a:endCxn id="10" idx="0"/>
          </p:cNvCxnSpPr>
          <p:nvPr/>
        </p:nvCxnSpPr>
        <p:spPr bwMode="auto">
          <a:xfrm>
            <a:off x="6099175" y="2892425"/>
            <a:ext cx="139700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17" name="Straight Connector 16"/>
          <p:cNvCxnSpPr>
            <a:stCxn id="5" idx="2"/>
            <a:endCxn id="11" idx="0"/>
          </p:cNvCxnSpPr>
          <p:nvPr/>
        </p:nvCxnSpPr>
        <p:spPr bwMode="auto">
          <a:xfrm>
            <a:off x="6099175" y="2892425"/>
            <a:ext cx="1730375" cy="1706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triangle" w="lg" len="med"/>
            <a:tailEnd type="triangle" w="lg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5624513" y="2084388"/>
            <a:ext cx="761755" cy="30778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4" tIns="45722" rIns="91444" bIns="45722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A50021"/>
                </a:solidFill>
                <a:latin typeface="+mn-ea"/>
                <a:cs typeface="Arial" panose="020B0604020202020204" pitchFamily="34" charset="0"/>
              </a:rPr>
              <a:t>Master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54600" y="4140200"/>
            <a:ext cx="752137" cy="30778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4" tIns="45722" rIns="91444" bIns="45722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A50021"/>
                </a:solidFill>
                <a:latin typeface="+mn-ea"/>
                <a:cs typeface="Arial" panose="020B0604020202020204" pitchFamily="34" charset="0"/>
              </a:rPr>
              <a:t>Slaves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2403475" y="5399088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2603500" y="5767388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3994150" y="5399088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194175" y="5767388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4522788" y="5767388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584825" y="5399088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6315076" y="5754689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7175500" y="5399088"/>
            <a:ext cx="1333500" cy="677862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Ctr="1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DataNode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7481094" y="576738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7939087" y="576738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5281613" y="3070225"/>
            <a:ext cx="1657350" cy="471488"/>
          </a:xfrm>
          <a:prstGeom prst="roundRect">
            <a:avLst/>
          </a:prstGeom>
          <a:solidFill>
            <a:srgbClr val="00B0F0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4" tIns="45722" rIns="91444" bIns="45722" anchor="ctr"/>
          <a:lstStyle/>
          <a:p>
            <a:pPr algn="ctr" defTabSz="914446">
              <a:defRPr/>
            </a:pPr>
            <a:r>
              <a:rPr lang="en-US" sz="1400" b="1" dirty="0" err="1">
                <a:solidFill>
                  <a:srgbClr val="01020B"/>
                </a:solidFill>
                <a:latin typeface="+mn-ea"/>
                <a:cs typeface="Arial" panose="020B0604020202020204" pitchFamily="34" charset="0"/>
              </a:rPr>
              <a:t>NameNode</a:t>
            </a:r>
            <a:endParaRPr lang="en-US" sz="1400" b="1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0529" name="Straight Connector 70"/>
          <p:cNvCxnSpPr>
            <a:cxnSpLocks noChangeShapeType="1"/>
          </p:cNvCxnSpPr>
          <p:nvPr/>
        </p:nvCxnSpPr>
        <p:spPr bwMode="auto">
          <a:xfrm flipV="1">
            <a:off x="568325" y="5334000"/>
            <a:ext cx="7972425" cy="9525"/>
          </a:xfrm>
          <a:prstGeom prst="line">
            <a:avLst/>
          </a:prstGeom>
          <a:noFill/>
          <a:ln w="19050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741363" y="5045075"/>
            <a:ext cx="161131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84">
              <a:defRPr/>
            </a:pPr>
            <a:r>
              <a:rPr lang="en-US" sz="1400" b="1" dirty="0" err="1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MapReduce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1363" y="5380038"/>
            <a:ext cx="85311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84">
              <a:defRPr/>
            </a:pPr>
            <a:r>
              <a:rPr 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HDFS</a:t>
            </a:r>
            <a:r>
              <a:rPr lang="zh-CN" altLang="en-US" sz="1400" b="1" dirty="0">
                <a:solidFill>
                  <a:srgbClr val="1F497D"/>
                </a:solidFill>
                <a:latin typeface="+mn-ea"/>
                <a:cs typeface="Arial" panose="020B0604020202020204" pitchFamily="34" charset="0"/>
              </a:rPr>
              <a:t>层</a:t>
            </a:r>
            <a:endParaRPr lang="en-US" sz="1400" b="1" dirty="0">
              <a:solidFill>
                <a:srgbClr val="1F497D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20532" name="Straight Connector 5"/>
          <p:cNvCxnSpPr>
            <a:cxnSpLocks noChangeShapeType="1"/>
          </p:cNvCxnSpPr>
          <p:nvPr/>
        </p:nvCxnSpPr>
        <p:spPr bwMode="auto">
          <a:xfrm flipH="1">
            <a:off x="6108700" y="3541713"/>
            <a:ext cx="0" cy="536575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3" name="Straight Connector 78"/>
          <p:cNvCxnSpPr>
            <a:cxnSpLocks noChangeShapeType="1"/>
            <a:stCxn id="78" idx="0"/>
            <a:endCxn id="82" idx="0"/>
          </p:cNvCxnSpPr>
          <p:nvPr/>
        </p:nvCxnSpPr>
        <p:spPr bwMode="auto">
          <a:xfrm>
            <a:off x="3067051" y="4078288"/>
            <a:ext cx="4712493" cy="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4" name="Straight Connector 90"/>
          <p:cNvCxnSpPr>
            <a:cxnSpLocks noChangeShapeType="1"/>
            <a:endCxn id="26" idx="0"/>
          </p:cNvCxnSpPr>
          <p:nvPr/>
        </p:nvCxnSpPr>
        <p:spPr bwMode="auto">
          <a:xfrm>
            <a:off x="3060700" y="4090988"/>
            <a:ext cx="9525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5" name="Straight Connector 91"/>
          <p:cNvCxnSpPr>
            <a:cxnSpLocks noChangeShapeType="1"/>
          </p:cNvCxnSpPr>
          <p:nvPr/>
        </p:nvCxnSpPr>
        <p:spPr bwMode="auto">
          <a:xfrm>
            <a:off x="4654550" y="4111625"/>
            <a:ext cx="7938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6" name="Straight Connector 92"/>
          <p:cNvCxnSpPr>
            <a:cxnSpLocks noChangeShapeType="1"/>
          </p:cNvCxnSpPr>
          <p:nvPr/>
        </p:nvCxnSpPr>
        <p:spPr bwMode="auto">
          <a:xfrm>
            <a:off x="6330950" y="4090988"/>
            <a:ext cx="7938" cy="13081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7" name="Straight Connector 93"/>
          <p:cNvCxnSpPr>
            <a:cxnSpLocks noChangeShapeType="1"/>
            <a:stCxn id="82" idx="0"/>
          </p:cNvCxnSpPr>
          <p:nvPr/>
        </p:nvCxnSpPr>
        <p:spPr bwMode="auto">
          <a:xfrm>
            <a:off x="7779544" y="4078288"/>
            <a:ext cx="27781" cy="1320800"/>
          </a:xfrm>
          <a:prstGeom prst="line">
            <a:avLst/>
          </a:prstGeom>
          <a:noFill/>
          <a:ln w="28575" algn="ctr">
            <a:solidFill>
              <a:srgbClr val="01020B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8" name="Straight Connector 94"/>
          <p:cNvCxnSpPr>
            <a:cxnSpLocks noChangeShapeType="1"/>
          </p:cNvCxnSpPr>
          <p:nvPr/>
        </p:nvCxnSpPr>
        <p:spPr bwMode="auto">
          <a:xfrm rot="16200000" flipH="1">
            <a:off x="4948238" y="2312987"/>
            <a:ext cx="0" cy="714375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39" name="Straight Connector 96"/>
          <p:cNvCxnSpPr>
            <a:cxnSpLocks noChangeShapeType="1"/>
          </p:cNvCxnSpPr>
          <p:nvPr/>
        </p:nvCxnSpPr>
        <p:spPr bwMode="auto">
          <a:xfrm flipH="1">
            <a:off x="4602163" y="2682875"/>
            <a:ext cx="0" cy="1098550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0" name="Straight Connector 97"/>
          <p:cNvCxnSpPr>
            <a:cxnSpLocks noChangeShapeType="1"/>
          </p:cNvCxnSpPr>
          <p:nvPr/>
        </p:nvCxnSpPr>
        <p:spPr bwMode="auto">
          <a:xfrm>
            <a:off x="2706688" y="3797300"/>
            <a:ext cx="4713287" cy="0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1" name="Straight Connector 98"/>
          <p:cNvCxnSpPr>
            <a:cxnSpLocks noChangeShapeType="1"/>
          </p:cNvCxnSpPr>
          <p:nvPr/>
        </p:nvCxnSpPr>
        <p:spPr bwMode="auto">
          <a:xfrm>
            <a:off x="2714625" y="3810000"/>
            <a:ext cx="7938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2" name="Straight Connector 99"/>
          <p:cNvCxnSpPr>
            <a:cxnSpLocks noChangeShapeType="1"/>
          </p:cNvCxnSpPr>
          <p:nvPr/>
        </p:nvCxnSpPr>
        <p:spPr bwMode="auto">
          <a:xfrm>
            <a:off x="4308475" y="3810000"/>
            <a:ext cx="7938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3" name="Straight Connector 100"/>
          <p:cNvCxnSpPr>
            <a:cxnSpLocks noChangeShapeType="1"/>
          </p:cNvCxnSpPr>
          <p:nvPr/>
        </p:nvCxnSpPr>
        <p:spPr bwMode="auto">
          <a:xfrm>
            <a:off x="5929313" y="3798888"/>
            <a:ext cx="7937" cy="823912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0544" name="Straight Connector 101"/>
          <p:cNvCxnSpPr>
            <a:cxnSpLocks noChangeShapeType="1"/>
          </p:cNvCxnSpPr>
          <p:nvPr/>
        </p:nvCxnSpPr>
        <p:spPr bwMode="auto">
          <a:xfrm>
            <a:off x="7439025" y="3810000"/>
            <a:ext cx="9525" cy="823913"/>
          </a:xfrm>
          <a:prstGeom prst="line">
            <a:avLst/>
          </a:prstGeom>
          <a:noFill/>
          <a:ln w="28575" algn="ctr">
            <a:solidFill>
              <a:srgbClr val="A5002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6" name="Rounded Rectangle 26"/>
          <p:cNvSpPr/>
          <p:nvPr/>
        </p:nvSpPr>
        <p:spPr bwMode="auto">
          <a:xfrm>
            <a:off x="2927349" y="577532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1" name="Rounded Rectangle 26"/>
          <p:cNvSpPr/>
          <p:nvPr/>
        </p:nvSpPr>
        <p:spPr bwMode="auto">
          <a:xfrm>
            <a:off x="3265486" y="5767387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2" name="Rounded Rectangle 26"/>
          <p:cNvSpPr/>
          <p:nvPr/>
        </p:nvSpPr>
        <p:spPr bwMode="auto">
          <a:xfrm>
            <a:off x="4876800" y="577532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5" name="Rounded Rectangle 26"/>
          <p:cNvSpPr/>
          <p:nvPr/>
        </p:nvSpPr>
        <p:spPr bwMode="auto">
          <a:xfrm>
            <a:off x="5869783" y="5767386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1" name="Rounded Rectangle 47"/>
          <p:cNvSpPr/>
          <p:nvPr/>
        </p:nvSpPr>
        <p:spPr bwMode="auto">
          <a:xfrm>
            <a:off x="2632076" y="5014913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2" name="Rounded Rectangle 47"/>
          <p:cNvSpPr/>
          <p:nvPr/>
        </p:nvSpPr>
        <p:spPr bwMode="auto">
          <a:xfrm>
            <a:off x="4243387" y="4968082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3" name="Rounded Rectangle 47"/>
          <p:cNvSpPr/>
          <p:nvPr/>
        </p:nvSpPr>
        <p:spPr bwMode="auto">
          <a:xfrm>
            <a:off x="5810250" y="4948239"/>
            <a:ext cx="276225" cy="2063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8598" tIns="34299" rIns="68598" bIns="34299" anchor="ctr"/>
          <a:lstStyle/>
          <a:p>
            <a:pPr algn="ctr" defTabSz="914446">
              <a:defRPr/>
            </a:pPr>
            <a:endParaRPr lang="en-US" sz="1400" dirty="0">
              <a:solidFill>
                <a:srgbClr val="01020B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48" idx="1"/>
          </p:cNvCxnSpPr>
          <p:nvPr/>
        </p:nvCxnSpPr>
        <p:spPr>
          <a:xfrm flipH="1" flipV="1">
            <a:off x="6146008" y="5154614"/>
            <a:ext cx="1335086" cy="715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48" idx="1"/>
          </p:cNvCxnSpPr>
          <p:nvPr/>
        </p:nvCxnSpPr>
        <p:spPr>
          <a:xfrm flipH="1" flipV="1">
            <a:off x="4545012" y="5121276"/>
            <a:ext cx="2936082" cy="749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48" idx="1"/>
          </p:cNvCxnSpPr>
          <p:nvPr/>
        </p:nvCxnSpPr>
        <p:spPr>
          <a:xfrm flipH="1" flipV="1">
            <a:off x="2954337" y="5150646"/>
            <a:ext cx="4526757" cy="7199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4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FE743-9F76-407F-99BF-9815E8172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优化方案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422310-7B43-4DC1-A353-72A614B472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88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B02EF-BF27-47CC-B1EF-1F93F399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F635C7-8186-4EDC-9712-1CA7AE62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1600"/>
            <a:ext cx="5083875" cy="515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22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5DA91-748D-4B31-B2CC-44D18868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编写</a:t>
            </a:r>
            <a:r>
              <a:rPr lang="en-US" altLang="zh-CN" dirty="0"/>
              <a:t>map</a:t>
            </a:r>
            <a:r>
              <a:rPr lang="zh-CN" altLang="en-US" dirty="0"/>
              <a:t>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371CEB-2B99-4769-BD34-050EDDA2A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89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A79FF3-DC57-4034-B6EF-17A7D7DA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94A4FB-5E12-4B18-855A-EB3B88395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371600"/>
            <a:ext cx="5581267" cy="5029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D8DEFF5-6839-4828-83D2-4A6782C44354}"/>
              </a:ext>
            </a:extLst>
          </p:cNvPr>
          <p:cNvSpPr/>
          <p:nvPr/>
        </p:nvSpPr>
        <p:spPr>
          <a:xfrm>
            <a:off x="824674" y="2819400"/>
            <a:ext cx="48768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404404-E61B-BB4F-8020-27BB80FAA9E6}"/>
              </a:ext>
            </a:extLst>
          </p:cNvPr>
          <p:cNvSpPr txBox="1"/>
          <p:nvPr/>
        </p:nvSpPr>
        <p:spPr>
          <a:xfrm>
            <a:off x="5788201" y="3239869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读取广播的部门表，并与输入的雇员表执行连接操作</a:t>
            </a:r>
          </a:p>
        </p:txBody>
      </p:sp>
    </p:spTree>
    <p:extLst>
      <p:ext uri="{BB962C8B-B14F-4D97-AF65-F5344CB8AC3E}">
        <p14:creationId xmlns:p14="http://schemas.microsoft.com/office/powerpoint/2010/main" val="316169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MPI</a:t>
            </a:r>
            <a:r>
              <a:rPr lang="zh-CN" altLang="en-US" dirty="0"/>
              <a:t>的局限性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zh-CN" altLang="en-US" dirty="0">
                <a:solidFill>
                  <a:srgbClr val="FF0000"/>
                </a:solidFill>
              </a:rPr>
              <a:t>用户编程</a:t>
            </a:r>
            <a:r>
              <a:rPr lang="zh-CN" altLang="en-US" dirty="0"/>
              <a:t>的角度来看，程序员需要考虑到进程之间的并行问题，并且进程之间的通信需要用户在程序中显式地表达，这无疑增加了程序员编程的复杂性。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zh-CN" altLang="en-US" dirty="0">
                <a:solidFill>
                  <a:srgbClr val="0033CC"/>
                </a:solidFill>
              </a:rPr>
              <a:t>系统实现</a:t>
            </a:r>
            <a:r>
              <a:rPr lang="zh-CN" altLang="en-US" dirty="0"/>
              <a:t>的角度来看，</a:t>
            </a:r>
            <a:r>
              <a:rPr lang="en-US" altLang="zh-CN" dirty="0"/>
              <a:t>MPI</a:t>
            </a:r>
            <a:r>
              <a:rPr lang="zh-CN" altLang="en-US" dirty="0"/>
              <a:t>程序是以多进程方式运行的。如果在运行过程中某一进程因故障导致崩溃，那么除非用户在编写程序时添加了故障恢复的功能，否则</a:t>
            </a:r>
            <a:r>
              <a:rPr lang="en-US" altLang="zh-CN" dirty="0"/>
              <a:t>MPI</a:t>
            </a:r>
            <a:r>
              <a:rPr lang="zh-CN" altLang="en-US" dirty="0"/>
              <a:t>编程框架本身并不能提供容错能力。</a:t>
            </a:r>
          </a:p>
        </p:txBody>
      </p:sp>
    </p:spTree>
    <p:extLst>
      <p:ext uri="{BB962C8B-B14F-4D97-AF65-F5344CB8AC3E}">
        <p14:creationId xmlns:p14="http://schemas.microsoft.com/office/powerpoint/2010/main" val="35151360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DBE8B19-EAA5-47B9-9E9F-A6E3AC4F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24000"/>
            <a:ext cx="3652837" cy="5227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4911F7-BCA0-3E40-8F55-10C3737D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983267"/>
            <a:ext cx="4143987" cy="41889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F92BEC-1944-4137-B410-7B4B2846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修改主方法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AE15BF-804E-4A25-B736-3FDB68687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90</a:t>
            </a:fld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57583D-BC4E-4675-8633-359F48671A4C}"/>
              </a:ext>
            </a:extLst>
          </p:cNvPr>
          <p:cNvSpPr/>
          <p:nvPr/>
        </p:nvSpPr>
        <p:spPr>
          <a:xfrm>
            <a:off x="2158205" y="4038600"/>
            <a:ext cx="233759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72B953E-F634-6E47-B015-64A6D478C4E0}"/>
              </a:ext>
            </a:extLst>
          </p:cNvPr>
          <p:cNvSpPr/>
          <p:nvPr/>
        </p:nvSpPr>
        <p:spPr>
          <a:xfrm>
            <a:off x="2133600" y="4419600"/>
            <a:ext cx="2337595" cy="386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C9880F-4074-D141-9737-8ABF895AF991}"/>
              </a:ext>
            </a:extLst>
          </p:cNvPr>
          <p:cNvSpPr txBox="1"/>
          <p:nvPr/>
        </p:nvSpPr>
        <p:spPr>
          <a:xfrm>
            <a:off x="5788201" y="3239869"/>
            <a:ext cx="307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</a:t>
            </a:r>
            <a:r>
              <a:rPr kumimoji="1" lang="en-US" altLang="zh-CN" dirty="0"/>
              <a:t>Reduce</a:t>
            </a:r>
            <a:r>
              <a:rPr kumimoji="1" lang="zh-CN" altLang="en-US" dirty="0"/>
              <a:t>任务数设置为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，并广播部门表</a:t>
            </a:r>
          </a:p>
        </p:txBody>
      </p:sp>
    </p:spTree>
    <p:extLst>
      <p:ext uri="{BB962C8B-B14F-4D97-AF65-F5344CB8AC3E}">
        <p14:creationId xmlns:p14="http://schemas.microsoft.com/office/powerpoint/2010/main" val="29004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6EF16-FEC2-4739-823E-9558668F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2AED68-AFB3-4D5B-84C0-DC9223174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91</a:t>
            </a:fld>
            <a:endParaRPr lang="en-US" altLang="zh-CN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8C0F8E-E409-4626-B2C3-64B2C5FA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设计思想</a:t>
            </a:r>
          </a:p>
          <a:p>
            <a:r>
              <a:rPr lang="zh-CN" altLang="en-US" dirty="0"/>
              <a:t>体系架构</a:t>
            </a:r>
          </a:p>
          <a:p>
            <a:r>
              <a:rPr lang="zh-CN" altLang="en-US" dirty="0"/>
              <a:t>工作原理</a:t>
            </a:r>
          </a:p>
          <a:p>
            <a:r>
              <a:rPr lang="zh-CN" altLang="en-US" dirty="0"/>
              <a:t>容错机制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编程示例</a:t>
            </a:r>
          </a:p>
          <a:p>
            <a:pPr lvl="1"/>
            <a:r>
              <a:rPr lang="zh-CN" altLang="en-US" dirty="0"/>
              <a:t>词频统计</a:t>
            </a:r>
          </a:p>
          <a:p>
            <a:pPr lvl="1"/>
            <a:r>
              <a:rPr lang="zh-CN" altLang="en-US" dirty="0"/>
              <a:t>关系表自然连接及其优化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网页链接排名</a:t>
            </a:r>
          </a:p>
          <a:p>
            <a:pPr lvl="1"/>
            <a:r>
              <a:rPr lang="en-US" altLang="zh-CN" dirty="0"/>
              <a:t>K</a:t>
            </a:r>
            <a:r>
              <a:rPr lang="zh-CN" altLang="en-US" dirty="0"/>
              <a:t>均值聚类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6667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92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输入：保存在文本文件中，一行为一项网页信息</a:t>
            </a:r>
            <a:endParaRPr lang="en-US" altLang="zh-CN" dirty="0"/>
          </a:p>
          <a:p>
            <a:pPr lvl="1"/>
            <a:r>
              <a:rPr lang="zh-CN" altLang="en-US" dirty="0"/>
              <a:t>网页信息：</a:t>
            </a:r>
            <a:r>
              <a:rPr lang="en-US" altLang="zh-CN" dirty="0"/>
              <a:t>(</a:t>
            </a:r>
            <a:r>
              <a:rPr lang="zh-CN" altLang="en-US" dirty="0"/>
              <a:t>网页名 网页排名值 </a:t>
            </a:r>
            <a:r>
              <a:rPr lang="en-US" altLang="zh-CN" dirty="0"/>
              <a:t>(</a:t>
            </a:r>
            <a:r>
              <a:rPr lang="zh-CN" altLang="en-US" dirty="0"/>
              <a:t>出站链接 出站链接的权重</a:t>
            </a:r>
            <a:r>
              <a:rPr lang="en-US" altLang="zh-CN" dirty="0"/>
              <a:t>...))</a:t>
            </a:r>
            <a:endParaRPr lang="zh-CN" altLang="en-US" dirty="0"/>
          </a:p>
          <a:p>
            <a:pPr lvl="0"/>
            <a:r>
              <a:rPr lang="zh-CN" altLang="en-US" dirty="0"/>
              <a:t>输出：</a:t>
            </a:r>
            <a:r>
              <a:rPr lang="zh-CN" altLang="en-US" dirty="0">
                <a:latin typeface="+mn-ea"/>
              </a:rPr>
              <a:t>网页名及其排名值</a:t>
            </a:r>
          </a:p>
          <a:p>
            <a:endParaRPr lang="zh-CN" altLang="en-US" dirty="0"/>
          </a:p>
        </p:txBody>
      </p:sp>
      <p:graphicFrame>
        <p:nvGraphicFramePr>
          <p:cNvPr id="5" name="Group 74">
            <a:extLst>
              <a:ext uri="{FF2B5EF4-FFF2-40B4-BE49-F238E27FC236}">
                <a16:creationId xmlns:a16="http://schemas.microsoft.com/office/drawing/2014/main" id="{A992D3D7-1BC0-4EB4-90CB-D24E7F1C7ECD}"/>
              </a:ext>
            </a:extLst>
          </p:cNvPr>
          <p:cNvGraphicFramePr>
            <a:graphicFrameLocks noGrp="1"/>
          </p:cNvGraphicFramePr>
          <p:nvPr/>
        </p:nvGraphicFramePr>
        <p:xfrm>
          <a:off x="762000" y="4419315"/>
          <a:ext cx="4343400" cy="1706848"/>
        </p:xfrm>
        <a:graphic>
          <a:graphicData uri="http://schemas.openxmlformats.org/drawingml/2006/table">
            <a:tbl>
              <a:tblPr/>
              <a:tblGrid>
                <a:gridCol w="257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35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输入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输出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56451"/>
                  </a:ext>
                </a:extLst>
              </a:tr>
              <a:tr h="130750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1.0 B 1.0 D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1.0 C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1.0 A 1.0 B 1.0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1.0 B 1.0 C 1.0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 0.21436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 0.36332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 0.40833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 0.13027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33" y="4191000"/>
            <a:ext cx="3220067" cy="21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28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93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  <a:endParaRPr lang="en-US" altLang="zh-CN" dirty="0"/>
          </a:p>
          <a:p>
            <a:pPr lvl="1"/>
            <a:r>
              <a:rPr lang="zh-CN" altLang="en-US" dirty="0"/>
              <a:t>许多网页链向该网页，则该网页排名高</a:t>
            </a:r>
            <a:endParaRPr lang="en-US" altLang="zh-CN" dirty="0"/>
          </a:p>
          <a:p>
            <a:pPr lvl="1"/>
            <a:r>
              <a:rPr lang="zh-CN" altLang="en-US" dirty="0"/>
              <a:t>有一个高排名值的网页链向该网页，则该网页排名高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Picture 6" descr="800px-PageRank-hi-re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3472705"/>
            <a:ext cx="4378398" cy="265048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D1DADF0-72F8-4D63-8E96-B6B99A93693F}"/>
              </a:ext>
            </a:extLst>
          </p:cNvPr>
          <p:cNvSpPr txBox="1"/>
          <p:nvPr/>
        </p:nvSpPr>
        <p:spPr>
          <a:xfrm>
            <a:off x="2514600" y="6096000"/>
            <a:ext cx="4932757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+mn-lt"/>
                <a:cs typeface="Corbel"/>
              </a:rPr>
              <a:t>图片来源</a:t>
            </a:r>
            <a:r>
              <a:rPr lang="en-US" sz="1400" dirty="0">
                <a:latin typeface="+mn-lt"/>
                <a:cs typeface="Corbel"/>
              </a:rPr>
              <a:t>: en.wikipedia.org/wiki/File:PageRank-hi-res-2.png </a:t>
            </a:r>
          </a:p>
        </p:txBody>
      </p:sp>
    </p:spTree>
    <p:extLst>
      <p:ext uri="{BB962C8B-B14F-4D97-AF65-F5344CB8AC3E}">
        <p14:creationId xmlns:p14="http://schemas.microsoft.com/office/powerpoint/2010/main" val="24419623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94</a:t>
            </a:fld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算法执行过程</a:t>
            </a:r>
            <a:endParaRPr lang="en-US" altLang="zh-CN" dirty="0"/>
          </a:p>
          <a:p>
            <a:pPr lvl="1"/>
            <a:r>
              <a:rPr lang="zh-CN" altLang="en-US" dirty="0"/>
              <a:t>初始时，每个网页的排名值为</a:t>
            </a:r>
            <a:r>
              <a:rPr lang="en-US" altLang="zh-CN" dirty="0"/>
              <a:t>1</a:t>
            </a:r>
          </a:p>
          <a:p>
            <a:pPr lvl="1"/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33" y="4419600"/>
            <a:ext cx="3218967" cy="21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09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BD30396-6A68-49C1-B28D-D37E25BC6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1" y="4419600"/>
            <a:ext cx="3244388" cy="2209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95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828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FAE6309-9F3E-4875-9FCF-916A56DF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40" y="4419600"/>
            <a:ext cx="3391708" cy="2209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96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每个网页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累加所有链向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的贡献值，然后更新排名值为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+0.85∗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996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13BE63-A59C-4E3C-A59F-65A05CB5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39" y="4419600"/>
            <a:ext cx="3391708" cy="2209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97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082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078C9E-FCC1-41E3-AF7F-C708512F8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85" y="4419599"/>
            <a:ext cx="3385014" cy="22098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98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每个网页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累加所有链向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的贡献值，然后更新排名值为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+0.85∗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4281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FA2EF4C-BAAA-4E8F-AE52-188439FF3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085" y="4401799"/>
            <a:ext cx="3385014" cy="22276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网页链接排名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2E8BF-52C0-4DA6-9593-0F736FC6DF7B}" type="slidenum">
              <a:rPr lang="en-US" altLang="zh-CN" smtClean="0"/>
              <a:pPr/>
              <a:t>99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算法执行过程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初始时，每个网页的排名值为</a:t>
                </a:r>
                <a:r>
                  <a:rPr lang="en-US" altLang="zh-CN" dirty="0"/>
                  <a:t>1</a:t>
                </a:r>
              </a:p>
              <a:p>
                <a:pPr lvl="1"/>
                <a:r>
                  <a:rPr lang="zh-CN" altLang="en-US" dirty="0"/>
                  <a:t>每一步迭代，网页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zh-CN" altLang="en-US" dirty="0"/>
                  <a:t>对其链向的网页的排名值贡献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𝑃𝑅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每个网页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累加所有链向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的网页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的贡献值，然后更新排名值为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0.15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+0.85∗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  <m:sup/>
                      <m:e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𝑃𝑅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最终收敛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630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7197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18229</TotalTime>
  <Words>4620</Words>
  <Application>Microsoft Office PowerPoint</Application>
  <PresentationFormat>全屏显示(4:3)</PresentationFormat>
  <Paragraphs>907</Paragraphs>
  <Slides>128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39" baseType="lpstr">
      <vt:lpstr>FrutigerNext LT Regular</vt:lpstr>
      <vt:lpstr>华文细黑</vt:lpstr>
      <vt:lpstr>宋体</vt:lpstr>
      <vt:lpstr>Arial</vt:lpstr>
      <vt:lpstr>Calibri</vt:lpstr>
      <vt:lpstr>Cambria Math</vt:lpstr>
      <vt:lpstr>DejaVu Sans</vt:lpstr>
      <vt:lpstr>Segoe UI</vt:lpstr>
      <vt:lpstr>Times New Roman</vt:lpstr>
      <vt:lpstr>Wingdings</vt:lpstr>
      <vt:lpstr>Default Design</vt:lpstr>
      <vt:lpstr>PowerPoint 演示文稿</vt:lpstr>
      <vt:lpstr>Hadoop简介</vt:lpstr>
      <vt:lpstr>Hadoop生态圈发展路线</vt:lpstr>
      <vt:lpstr>大纲</vt:lpstr>
      <vt:lpstr>MPI(Message Passing Interface)编程简介</vt:lpstr>
      <vt:lpstr>MPI编程举例</vt:lpstr>
      <vt:lpstr>运行MPI程序</vt:lpstr>
      <vt:lpstr>MPI程序工作示意</vt:lpstr>
      <vt:lpstr>MPI的局限性</vt:lpstr>
      <vt:lpstr>MapReduce</vt:lpstr>
      <vt:lpstr>大纲</vt:lpstr>
      <vt:lpstr>数据模型</vt:lpstr>
      <vt:lpstr>大纲</vt:lpstr>
      <vt:lpstr>逻辑计算模型</vt:lpstr>
      <vt:lpstr>物理计算模型</vt:lpstr>
      <vt:lpstr>用户编程容易</vt:lpstr>
      <vt:lpstr>大纲</vt:lpstr>
      <vt:lpstr>抽象架构图</vt:lpstr>
      <vt:lpstr>Hadoop MapReduce架构图</vt:lpstr>
      <vt:lpstr>JobTracker</vt:lpstr>
      <vt:lpstr>TaskTracker</vt:lpstr>
      <vt:lpstr>Task</vt:lpstr>
      <vt:lpstr>Client</vt:lpstr>
      <vt:lpstr>MapReduce与HDFS关系</vt:lpstr>
      <vt:lpstr>大纲</vt:lpstr>
      <vt:lpstr>应用程序执行流程</vt:lpstr>
      <vt:lpstr>应用程序执行流程</vt:lpstr>
      <vt:lpstr>MapReduce 特点</vt:lpstr>
      <vt:lpstr>大纲</vt:lpstr>
      <vt:lpstr>Map-Shuffle-Reduce</vt:lpstr>
      <vt:lpstr>大纲</vt:lpstr>
      <vt:lpstr>数据输入</vt:lpstr>
      <vt:lpstr>Split vs. Block</vt:lpstr>
      <vt:lpstr>InputFormat</vt:lpstr>
      <vt:lpstr>常见的InputFormat</vt:lpstr>
      <vt:lpstr>大纲</vt:lpstr>
      <vt:lpstr>Map逻辑过程</vt:lpstr>
      <vt:lpstr>Map物理过程</vt:lpstr>
      <vt:lpstr>Map任务的数量</vt:lpstr>
      <vt:lpstr>大纲</vt:lpstr>
      <vt:lpstr>Shuffle逻辑过程</vt:lpstr>
      <vt:lpstr>Shuffle物理过程</vt:lpstr>
      <vt:lpstr>何时Shuffle？</vt:lpstr>
      <vt:lpstr>大纲</vt:lpstr>
      <vt:lpstr>Reduce逻辑过程</vt:lpstr>
      <vt:lpstr>Reduce物理过程</vt:lpstr>
      <vt:lpstr>Reduce任务的数量</vt:lpstr>
      <vt:lpstr>大纲</vt:lpstr>
      <vt:lpstr>数据输出</vt:lpstr>
      <vt:lpstr>OutputFormat</vt:lpstr>
      <vt:lpstr>常见的OutputFormat</vt:lpstr>
      <vt:lpstr>大纲</vt:lpstr>
      <vt:lpstr>MapReduce故障类型</vt:lpstr>
      <vt:lpstr>大纲</vt:lpstr>
      <vt:lpstr>JobTracker故障</vt:lpstr>
      <vt:lpstr>大纲</vt:lpstr>
      <vt:lpstr>TaskTracker故障</vt:lpstr>
      <vt:lpstr>大纲</vt:lpstr>
      <vt:lpstr>Task故障</vt:lpstr>
      <vt:lpstr>Task故障</vt:lpstr>
      <vt:lpstr>Task故障</vt:lpstr>
      <vt:lpstr>大纲</vt:lpstr>
      <vt:lpstr>Map方法框架</vt:lpstr>
      <vt:lpstr>Reduce方法框架</vt:lpstr>
      <vt:lpstr>主方法框架</vt:lpstr>
      <vt:lpstr>大纲</vt:lpstr>
      <vt:lpstr>词频统计</vt:lpstr>
      <vt:lpstr>解决方案</vt:lpstr>
      <vt:lpstr>词频统计运行过程</vt:lpstr>
      <vt:lpstr>编写主方法</vt:lpstr>
      <vt:lpstr>编写map方法</vt:lpstr>
      <vt:lpstr>编写reduce方法</vt:lpstr>
      <vt:lpstr>词频统计运行过程</vt:lpstr>
      <vt:lpstr>优化方案</vt:lpstr>
      <vt:lpstr>编写combine方法</vt:lpstr>
      <vt:lpstr>修改主方法</vt:lpstr>
      <vt:lpstr>大纲</vt:lpstr>
      <vt:lpstr>关系表的自然连接</vt:lpstr>
      <vt:lpstr>解决方案</vt:lpstr>
      <vt:lpstr>关系表自然连接的运行过程</vt:lpstr>
      <vt:lpstr>编写自定义ReduceJoinWritable</vt:lpstr>
      <vt:lpstr>编写map方法</vt:lpstr>
      <vt:lpstr>编写reduce方法</vt:lpstr>
      <vt:lpstr>编写主方法</vt:lpstr>
      <vt:lpstr>大表⋈小表</vt:lpstr>
      <vt:lpstr>数据分布示列</vt:lpstr>
      <vt:lpstr>优化方案</vt:lpstr>
      <vt:lpstr>优化方案</vt:lpstr>
      <vt:lpstr>编写map方法</vt:lpstr>
      <vt:lpstr>修改主方法</vt:lpstr>
      <vt:lpstr>大纲</vt:lpstr>
      <vt:lpstr>网页链接排名</vt:lpstr>
      <vt:lpstr>网页链接排名</vt:lpstr>
      <vt:lpstr>网页链接排名</vt:lpstr>
      <vt:lpstr>网页链接排名</vt:lpstr>
      <vt:lpstr>网页链接排名</vt:lpstr>
      <vt:lpstr>网页链接排名</vt:lpstr>
      <vt:lpstr>网页链接排名</vt:lpstr>
      <vt:lpstr>网页链接排名</vt:lpstr>
      <vt:lpstr>迭代计算</vt:lpstr>
      <vt:lpstr>解决方案</vt:lpstr>
      <vt:lpstr>解决方案</vt:lpstr>
      <vt:lpstr>单次迭代运行过程</vt:lpstr>
      <vt:lpstr>编写ReducePageRankWritable</vt:lpstr>
      <vt:lpstr>编写map方法</vt:lpstr>
      <vt:lpstr>编写reduce方法</vt:lpstr>
      <vt:lpstr>编写主方法</vt:lpstr>
      <vt:lpstr>大纲</vt:lpstr>
      <vt:lpstr>K均值聚类</vt:lpstr>
      <vt:lpstr>K均值聚类</vt:lpstr>
      <vt:lpstr>K均值聚类</vt:lpstr>
      <vt:lpstr>K均值聚类</vt:lpstr>
      <vt:lpstr>K均值聚类</vt:lpstr>
      <vt:lpstr>K均值聚类</vt:lpstr>
      <vt:lpstr>Naïve解决方案</vt:lpstr>
      <vt:lpstr>Naïve解决方案</vt:lpstr>
      <vt:lpstr>Naïve解决方案</vt:lpstr>
      <vt:lpstr>Naïve解决方案的单次迭代运行过程</vt:lpstr>
      <vt:lpstr>单次迭代运行过程</vt:lpstr>
      <vt:lpstr>解决方案</vt:lpstr>
      <vt:lpstr>解决方案</vt:lpstr>
      <vt:lpstr>编写map方法</vt:lpstr>
      <vt:lpstr>编写reduce方法</vt:lpstr>
      <vt:lpstr>编写主方法</vt:lpstr>
      <vt:lpstr>迭代计算的性能分析</vt:lpstr>
      <vt:lpstr>课后阅读</vt:lpstr>
      <vt:lpstr>本章小结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chenxu</dc:creator>
  <cp:lastModifiedBy>服软 终会</cp:lastModifiedBy>
  <cp:revision>1458</cp:revision>
  <dcterms:created xsi:type="dcterms:W3CDTF">2011-07-01T03:41:19Z</dcterms:created>
  <dcterms:modified xsi:type="dcterms:W3CDTF">2024-06-12T14:35:53Z</dcterms:modified>
</cp:coreProperties>
</file>